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2"/>
  </p:notesMasterIdLst>
  <p:sldIdLst>
    <p:sldId id="346" r:id="rId2"/>
    <p:sldId id="258" r:id="rId3"/>
    <p:sldId id="422" r:id="rId4"/>
    <p:sldId id="423" r:id="rId5"/>
    <p:sldId id="424" r:id="rId6"/>
    <p:sldId id="425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20" r:id="rId16"/>
    <p:sldId id="261" r:id="rId17"/>
    <p:sldId id="437" r:id="rId18"/>
    <p:sldId id="436" r:id="rId19"/>
    <p:sldId id="438" r:id="rId20"/>
    <p:sldId id="435" r:id="rId21"/>
    <p:sldId id="3892" r:id="rId22"/>
    <p:sldId id="3886" r:id="rId23"/>
    <p:sldId id="3719" r:id="rId24"/>
    <p:sldId id="3726" r:id="rId25"/>
    <p:sldId id="3745" r:id="rId26"/>
    <p:sldId id="3724" r:id="rId27"/>
    <p:sldId id="3718" r:id="rId28"/>
    <p:sldId id="3720" r:id="rId29"/>
    <p:sldId id="3732" r:id="rId30"/>
    <p:sldId id="3723" r:id="rId31"/>
    <p:sldId id="3727" r:id="rId32"/>
    <p:sldId id="3891" r:id="rId33"/>
    <p:sldId id="3728" r:id="rId34"/>
    <p:sldId id="3731" r:id="rId35"/>
    <p:sldId id="3888" r:id="rId36"/>
    <p:sldId id="3729" r:id="rId37"/>
    <p:sldId id="3730" r:id="rId38"/>
    <p:sldId id="3733" r:id="rId39"/>
    <p:sldId id="3734" r:id="rId40"/>
    <p:sldId id="3735" r:id="rId41"/>
    <p:sldId id="3746" r:id="rId42"/>
    <p:sldId id="3739" r:id="rId43"/>
    <p:sldId id="3741" r:id="rId44"/>
    <p:sldId id="3742" r:id="rId45"/>
    <p:sldId id="3748" r:id="rId46"/>
    <p:sldId id="3747" r:id="rId47"/>
    <p:sldId id="3743" r:id="rId48"/>
    <p:sldId id="3754" r:id="rId49"/>
    <p:sldId id="3740" r:id="rId50"/>
    <p:sldId id="3738" r:id="rId51"/>
    <p:sldId id="3737" r:id="rId52"/>
    <p:sldId id="3756" r:id="rId53"/>
    <p:sldId id="3755" r:id="rId54"/>
    <p:sldId id="3749" r:id="rId55"/>
    <p:sldId id="3757" r:id="rId56"/>
    <p:sldId id="3750" r:id="rId57"/>
    <p:sldId id="3751" r:id="rId58"/>
    <p:sldId id="3752" r:id="rId59"/>
    <p:sldId id="3763" r:id="rId60"/>
    <p:sldId id="3765" r:id="rId61"/>
    <p:sldId id="3764" r:id="rId62"/>
    <p:sldId id="3766" r:id="rId63"/>
    <p:sldId id="3767" r:id="rId64"/>
    <p:sldId id="3768" r:id="rId65"/>
    <p:sldId id="3769" r:id="rId66"/>
    <p:sldId id="3890" r:id="rId67"/>
    <p:sldId id="3771" r:id="rId68"/>
    <p:sldId id="3753" r:id="rId69"/>
    <p:sldId id="3774" r:id="rId70"/>
    <p:sldId id="3893" r:id="rId71"/>
    <p:sldId id="3772" r:id="rId72"/>
    <p:sldId id="3758" r:id="rId73"/>
    <p:sldId id="3773" r:id="rId74"/>
    <p:sldId id="3775" r:id="rId75"/>
    <p:sldId id="3759" r:id="rId76"/>
    <p:sldId id="3760" r:id="rId77"/>
    <p:sldId id="3783" r:id="rId78"/>
    <p:sldId id="3781" r:id="rId79"/>
    <p:sldId id="3782" r:id="rId80"/>
    <p:sldId id="3784" r:id="rId81"/>
    <p:sldId id="3787" r:id="rId82"/>
    <p:sldId id="3894" r:id="rId83"/>
    <p:sldId id="3794" r:id="rId84"/>
    <p:sldId id="3777" r:id="rId85"/>
    <p:sldId id="3800" r:id="rId86"/>
    <p:sldId id="3801" r:id="rId87"/>
    <p:sldId id="3802" r:id="rId88"/>
    <p:sldId id="3780" r:id="rId89"/>
    <p:sldId id="3822" r:id="rId90"/>
    <p:sldId id="3823" r:id="rId91"/>
    <p:sldId id="3824" r:id="rId92"/>
    <p:sldId id="3803" r:id="rId93"/>
    <p:sldId id="3804" r:id="rId94"/>
    <p:sldId id="3806" r:id="rId95"/>
    <p:sldId id="3805" r:id="rId96"/>
    <p:sldId id="3807" r:id="rId97"/>
    <p:sldId id="3795" r:id="rId98"/>
    <p:sldId id="3796" r:id="rId99"/>
    <p:sldId id="3895" r:id="rId100"/>
    <p:sldId id="3896" r:id="rId101"/>
    <p:sldId id="3897" r:id="rId102"/>
    <p:sldId id="3899" r:id="rId103"/>
    <p:sldId id="3902" r:id="rId104"/>
    <p:sldId id="3900" r:id="rId105"/>
    <p:sldId id="3903" r:id="rId106"/>
    <p:sldId id="3924" r:id="rId107"/>
    <p:sldId id="3904" r:id="rId108"/>
    <p:sldId id="3905" r:id="rId109"/>
    <p:sldId id="3901" r:id="rId110"/>
    <p:sldId id="3906" r:id="rId111"/>
    <p:sldId id="3909" r:id="rId112"/>
    <p:sldId id="3911" r:id="rId113"/>
    <p:sldId id="3916" r:id="rId114"/>
    <p:sldId id="3917" r:id="rId115"/>
    <p:sldId id="3922" r:id="rId116"/>
    <p:sldId id="3923" r:id="rId117"/>
    <p:sldId id="3925" r:id="rId118"/>
    <p:sldId id="3926" r:id="rId119"/>
    <p:sldId id="3927" r:id="rId120"/>
    <p:sldId id="3907" r:id="rId121"/>
    <p:sldId id="3913" r:id="rId122"/>
    <p:sldId id="3915" r:id="rId123"/>
    <p:sldId id="3928" r:id="rId124"/>
    <p:sldId id="3929" r:id="rId125"/>
    <p:sldId id="3912" r:id="rId126"/>
    <p:sldId id="3930" r:id="rId127"/>
    <p:sldId id="3908" r:id="rId128"/>
    <p:sldId id="3931" r:id="rId129"/>
    <p:sldId id="3977" r:id="rId130"/>
    <p:sldId id="3984" r:id="rId131"/>
    <p:sldId id="3985" r:id="rId132"/>
    <p:sldId id="3986" r:id="rId133"/>
    <p:sldId id="3988" r:id="rId134"/>
    <p:sldId id="3987" r:id="rId135"/>
    <p:sldId id="3978" r:id="rId136"/>
    <p:sldId id="3989" r:id="rId137"/>
    <p:sldId id="3979" r:id="rId138"/>
    <p:sldId id="3990" r:id="rId139"/>
    <p:sldId id="3992" r:id="rId140"/>
    <p:sldId id="3786" r:id="rId141"/>
    <p:sldId id="3788" r:id="rId142"/>
    <p:sldId id="3889" r:id="rId143"/>
    <p:sldId id="3789" r:id="rId144"/>
    <p:sldId id="3761" r:id="rId145"/>
    <p:sldId id="3812" r:id="rId146"/>
    <p:sldId id="3810" r:id="rId147"/>
    <p:sldId id="3798" r:id="rId148"/>
    <p:sldId id="3811" r:id="rId149"/>
    <p:sldId id="3813" r:id="rId150"/>
    <p:sldId id="3808" r:id="rId151"/>
    <p:sldId id="3814" r:id="rId152"/>
    <p:sldId id="3815" r:id="rId153"/>
    <p:sldId id="3816" r:id="rId154"/>
    <p:sldId id="3994" r:id="rId155"/>
    <p:sldId id="3797" r:id="rId156"/>
    <p:sldId id="3799" r:id="rId157"/>
    <p:sldId id="3829" r:id="rId158"/>
    <p:sldId id="3830" r:id="rId159"/>
    <p:sldId id="3858" r:id="rId160"/>
    <p:sldId id="3859" r:id="rId161"/>
    <p:sldId id="3848" r:id="rId162"/>
    <p:sldId id="3849" r:id="rId163"/>
    <p:sldId id="3850" r:id="rId164"/>
    <p:sldId id="3851" r:id="rId165"/>
    <p:sldId id="3852" r:id="rId166"/>
    <p:sldId id="3995" r:id="rId167"/>
    <p:sldId id="3996" r:id="rId168"/>
    <p:sldId id="3997" r:id="rId169"/>
    <p:sldId id="3998" r:id="rId170"/>
    <p:sldId id="3999" r:id="rId171"/>
    <p:sldId id="4000" r:id="rId172"/>
    <p:sldId id="4001" r:id="rId173"/>
    <p:sldId id="4002" r:id="rId174"/>
    <p:sldId id="4003" r:id="rId175"/>
    <p:sldId id="3854" r:id="rId176"/>
    <p:sldId id="3865" r:id="rId177"/>
    <p:sldId id="3866" r:id="rId178"/>
    <p:sldId id="3867" r:id="rId179"/>
    <p:sldId id="3874" r:id="rId180"/>
    <p:sldId id="3876" r:id="rId181"/>
    <p:sldId id="4004" r:id="rId182"/>
    <p:sldId id="3898" r:id="rId183"/>
    <p:sldId id="4005" r:id="rId184"/>
    <p:sldId id="4006" r:id="rId185"/>
    <p:sldId id="4007" r:id="rId186"/>
    <p:sldId id="4008" r:id="rId187"/>
    <p:sldId id="4009" r:id="rId188"/>
    <p:sldId id="3910" r:id="rId189"/>
    <p:sldId id="4010" r:id="rId190"/>
    <p:sldId id="4011" r:id="rId191"/>
    <p:sldId id="4012" r:id="rId192"/>
    <p:sldId id="4013" r:id="rId193"/>
    <p:sldId id="4014" r:id="rId194"/>
    <p:sldId id="3914" r:id="rId195"/>
    <p:sldId id="4015" r:id="rId196"/>
    <p:sldId id="4016" r:id="rId197"/>
    <p:sldId id="4017" r:id="rId198"/>
    <p:sldId id="4018" r:id="rId199"/>
    <p:sldId id="3918" r:id="rId200"/>
    <p:sldId id="3919" r:id="rId201"/>
    <p:sldId id="4019" r:id="rId202"/>
    <p:sldId id="3920" r:id="rId203"/>
    <p:sldId id="3921" r:id="rId204"/>
    <p:sldId id="4020" r:id="rId205"/>
    <p:sldId id="4021" r:id="rId206"/>
    <p:sldId id="4022" r:id="rId207"/>
    <p:sldId id="4023" r:id="rId208"/>
    <p:sldId id="3877" r:id="rId209"/>
    <p:sldId id="3878" r:id="rId210"/>
    <p:sldId id="3879" r:id="rId211"/>
    <p:sldId id="3880" r:id="rId212"/>
    <p:sldId id="3882" r:id="rId213"/>
    <p:sldId id="4024" r:id="rId214"/>
    <p:sldId id="4025" r:id="rId215"/>
    <p:sldId id="4026" r:id="rId216"/>
    <p:sldId id="4027" r:id="rId217"/>
    <p:sldId id="4028" r:id="rId218"/>
    <p:sldId id="4029" r:id="rId219"/>
    <p:sldId id="3932" r:id="rId220"/>
    <p:sldId id="4072" r:id="rId221"/>
    <p:sldId id="4073" r:id="rId222"/>
    <p:sldId id="4063" r:id="rId223"/>
    <p:sldId id="4074" r:id="rId224"/>
    <p:sldId id="4075" r:id="rId225"/>
    <p:sldId id="4077" r:id="rId226"/>
    <p:sldId id="4081" r:id="rId227"/>
    <p:sldId id="4080" r:id="rId228"/>
    <p:sldId id="4082" r:id="rId229"/>
    <p:sldId id="4079" r:id="rId230"/>
    <p:sldId id="3377" r:id="rId231"/>
  </p:sldIdLst>
  <p:sldSz cx="12192000" cy="6858000"/>
  <p:notesSz cx="6858000" cy="9144000"/>
  <p:embeddedFontLst>
    <p:embeddedFont>
      <p:font typeface="Calibri" panose="020F0502020204030204" pitchFamily="34" charset="0"/>
      <p:regular r:id="rId233"/>
      <p:bold r:id="rId234"/>
      <p:italic r:id="rId235"/>
      <p:boldItalic r:id="rId236"/>
    </p:embeddedFont>
    <p:embeddedFont>
      <p:font typeface="Consolas" panose="020B0609020204030204" pitchFamily="49" charset="0"/>
      <p:regular r:id="rId237"/>
      <p:bold r:id="rId238"/>
      <p:italic r:id="rId239"/>
      <p:boldItalic r:id="rId240"/>
    </p:embeddedFont>
    <p:embeddedFont>
      <p:font typeface="Mosk Bold 700" panose="02000506000000020004" pitchFamily="2" charset="0"/>
      <p:bold r:id="rId241"/>
    </p:embeddedFont>
    <p:embeddedFont>
      <p:font typeface="강한공군체 Medium" panose="020B0600000101010101" pitchFamily="34" charset="-127"/>
      <p:regular r:id="rId242"/>
    </p:embeddedFont>
    <p:embeddedFont>
      <p:font typeface="나눔스퀘어 Bold" panose="020B0600000101010101" pitchFamily="50" charset="-127"/>
      <p:bold r:id="rId243"/>
    </p:embeddedFont>
    <p:embeddedFont>
      <p:font typeface="나눔스퀘어 ExtraBold" panose="020B0600000101010101" pitchFamily="50" charset="-127"/>
      <p:bold r:id="rId244"/>
    </p:embeddedFont>
    <p:embeddedFont>
      <p:font typeface="맑은 고딕" panose="020B0503020000020004" pitchFamily="50" charset="-127"/>
      <p:regular r:id="rId245"/>
      <p:bold r:id="rId2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7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1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font" Target="fonts/font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font" Target="fonts/font6.fntdata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font" Target="fonts/font7.fntdata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font" Target="fonts/font8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font" Target="fonts/font4.fntdata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font" Target="fonts/font10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font" Target="fonts/font1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font" Target="fonts/font1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font" Target="fonts/font1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font" Target="fonts/font13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font" Target="fonts/font3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font" Target="fonts/font14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01/03/2023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293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rvey.stackoverflow.co/2022/#technolog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wappalyzer-technology-pro/gppongmhjkpfnbhagpmjfkannfbllam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ko.reactjs.org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babeljs.io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reactjs.org/docs/create-a-new-react-app.html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" r="9501" b="8066"/>
          <a:stretch/>
        </p:blipFill>
        <p:spPr>
          <a:xfrm>
            <a:off x="7390932" y="2943224"/>
            <a:ext cx="4801068" cy="39147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6096000" y="5847720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  <p:pic>
        <p:nvPicPr>
          <p:cNvPr id="1026" name="Picture 2" descr="청년취업사관학교">
            <a:extLst>
              <a:ext uri="{FF2B5EF4-FFF2-40B4-BE49-F238E27FC236}">
                <a16:creationId xmlns:a16="http://schemas.microsoft.com/office/drawing/2014/main" id="{92F16DC7-5747-4F88-ED29-FCC62E24A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64" b="16396"/>
          <a:stretch/>
        </p:blipFill>
        <p:spPr bwMode="auto">
          <a:xfrm>
            <a:off x="108313" y="86949"/>
            <a:ext cx="8037350" cy="411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사진 설명이 없습니다.">
            <a:extLst>
              <a:ext uri="{FF2B5EF4-FFF2-40B4-BE49-F238E27FC236}">
                <a16:creationId xmlns:a16="http://schemas.microsoft.com/office/drawing/2014/main" id="{58C788B9-38DC-730B-651A-BF5A60C6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64" y="1029747"/>
            <a:ext cx="6295936" cy="47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사진 설명이 없습니다.">
            <a:extLst>
              <a:ext uri="{FF2B5EF4-FFF2-40B4-BE49-F238E27FC236}">
                <a16:creationId xmlns:a16="http://schemas.microsoft.com/office/drawing/2014/main" id="{90F5DD3D-FF83-0C60-B892-48D3584D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9747"/>
            <a:ext cx="5896064" cy="44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3143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Welcome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World!</a:t>
            </a:r>
          </a:p>
        </p:txBody>
      </p:sp>
    </p:spTree>
    <p:extLst>
      <p:ext uri="{BB962C8B-B14F-4D97-AF65-F5344CB8AC3E}">
        <p14:creationId xmlns:p14="http://schemas.microsoft.com/office/powerpoint/2010/main" val="11044129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짤모음24탄* 아는형님짤/칭찬해짤/카톡짤/웃긴짤/짤방 : 네이버 블로그">
            <a:extLst>
              <a:ext uri="{FF2B5EF4-FFF2-40B4-BE49-F238E27FC236}">
                <a16:creationId xmlns:a16="http://schemas.microsoft.com/office/drawing/2014/main" id="{84F558E2-7AFE-479D-4ECA-E923F58D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81088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그림 요소와 기능 요소를 합치자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은 </a:t>
            </a:r>
            <a:r>
              <a:rPr lang="en-US" altLang="ko-KR" dirty="0"/>
              <a:t>HTML </a:t>
            </a:r>
            <a:r>
              <a:rPr lang="ko-KR" altLang="en-US" dirty="0"/>
              <a:t>요소와 </a:t>
            </a:r>
            <a:r>
              <a:rPr lang="en-US" altLang="ko-KR" dirty="0"/>
              <a:t>JS </a:t>
            </a:r>
            <a:r>
              <a:rPr lang="ko-KR" altLang="en-US" dirty="0"/>
              <a:t>요소를 따로 나누어서 사용해야 했습니다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그림과 기능을 따로 구분해서 사용해야만 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 보니 하나의 단순한 요소를 처리할 때에도 따로 나누어서 사용을 해야 했습니다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4981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6A04D-0A1E-9575-CD1C-30DA6894C883}"/>
              </a:ext>
            </a:extLst>
          </p:cNvPr>
          <p:cNvSpPr txBox="1"/>
          <p:nvPr/>
        </p:nvSpPr>
        <p:spPr>
          <a:xfrm>
            <a:off x="473529" y="284041"/>
            <a:ext cx="861448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react world!'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96F37-6FDC-6340-0C8C-C0E056DB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29" y="3000836"/>
            <a:ext cx="4760720" cy="1151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1133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그림 요소와 기능 요소를 합치자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</a:t>
            </a:r>
            <a:r>
              <a:rPr lang="ko-KR" altLang="en-US" dirty="0"/>
              <a:t>의 불편한 점을 해결하고자 나온 것이 바로 </a:t>
            </a:r>
            <a:r>
              <a:rPr lang="en-US" altLang="ko-KR" dirty="0"/>
              <a:t>JSX </a:t>
            </a:r>
            <a:r>
              <a:rPr lang="ko-KR" altLang="en-US" dirty="0"/>
              <a:t>문법입니다</a:t>
            </a:r>
            <a:endParaRPr lang="en-US" altLang="ko-KR" dirty="0"/>
          </a:p>
          <a:p>
            <a:r>
              <a:rPr lang="ko-KR" altLang="en-US" dirty="0"/>
              <a:t>일반 </a:t>
            </a:r>
            <a:r>
              <a:rPr lang="en-US" altLang="ko-KR" dirty="0"/>
              <a:t>JS </a:t>
            </a:r>
            <a:r>
              <a:rPr lang="ko-KR" altLang="en-US" dirty="0"/>
              <a:t>문법 안에 </a:t>
            </a:r>
            <a:r>
              <a:rPr lang="en-US" altLang="ko-KR" dirty="0"/>
              <a:t>HTML</a:t>
            </a:r>
            <a:r>
              <a:rPr lang="ko-KR" altLang="en-US" dirty="0"/>
              <a:t>을 쓸 수 </a:t>
            </a:r>
            <a:r>
              <a:rPr lang="ko-KR" altLang="en-US" dirty="0" err="1"/>
              <a:t>있게하여</a:t>
            </a:r>
            <a:r>
              <a:rPr lang="ko-KR" altLang="en-US" dirty="0"/>
              <a:t> 좀 더 직관적이고 편리하게 코딩이 가능합니다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 HTML</a:t>
            </a:r>
            <a:r>
              <a:rPr lang="ko-KR" altLang="en-US" dirty="0"/>
              <a:t> 요소는 </a:t>
            </a:r>
            <a:r>
              <a:rPr lang="en-US" altLang="ko-KR" dirty="0"/>
              <a:t>return </a:t>
            </a:r>
            <a:r>
              <a:rPr lang="ko-KR" altLang="en-US" dirty="0"/>
              <a:t>의 </a:t>
            </a:r>
            <a:r>
              <a:rPr lang="en-US" altLang="ko-KR" dirty="0"/>
              <a:t>() </a:t>
            </a:r>
            <a:r>
              <a:rPr lang="ko-KR" altLang="en-US" dirty="0"/>
              <a:t>안에 그대로 써주면 되고</a:t>
            </a:r>
            <a:r>
              <a:rPr lang="en-US" altLang="ko-KR" dirty="0"/>
              <a:t>, JS </a:t>
            </a:r>
            <a:r>
              <a:rPr lang="ko-KR" altLang="en-US" dirty="0"/>
              <a:t>를 쓰고 싶으면 </a:t>
            </a:r>
            <a:r>
              <a:rPr lang="en-US" altLang="ko-KR" dirty="0"/>
              <a:t>{} </a:t>
            </a:r>
            <a:r>
              <a:rPr lang="ko-KR" altLang="en-US" dirty="0"/>
              <a:t>안에 </a:t>
            </a:r>
            <a:r>
              <a:rPr lang="ko-KR" altLang="en-US" dirty="0" err="1"/>
              <a:t>써주시면</a:t>
            </a:r>
            <a:r>
              <a:rPr lang="ko-KR" altLang="en-US" dirty="0"/>
              <a:t>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1176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0BD9D3-D4EE-85D2-6FB0-C0F26CEEA3F5}"/>
              </a:ext>
            </a:extLst>
          </p:cNvPr>
          <p:cNvSpPr txBox="1"/>
          <p:nvPr/>
        </p:nvSpPr>
        <p:spPr>
          <a:xfrm>
            <a:off x="492190" y="253015"/>
            <a:ext cx="666439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JSX World!'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06596B-F390-E194-F4C1-AB7040806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90" y="3468541"/>
            <a:ext cx="4564216" cy="851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9677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earn HTML - Google Play 앱">
            <a:extLst>
              <a:ext uri="{FF2B5EF4-FFF2-40B4-BE49-F238E27FC236}">
                <a16:creationId xmlns:a16="http://schemas.microsoft.com/office/drawing/2014/main" id="{2CF6B682-995A-6BCE-AC16-873A5A06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" y="449230"/>
            <a:ext cx="2798600" cy="27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avascript ] Javascript 기본 이론">
            <a:extLst>
              <a:ext uri="{FF2B5EF4-FFF2-40B4-BE49-F238E27FC236}">
                <a16:creationId xmlns:a16="http://schemas.microsoft.com/office/drawing/2014/main" id="{D483B20F-94E8-4157-B953-877AE2EDD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8"/>
          <a:stretch/>
        </p:blipFill>
        <p:spPr bwMode="auto">
          <a:xfrm>
            <a:off x="326571" y="3610170"/>
            <a:ext cx="4167790" cy="27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3F51A3A-A61A-CC7B-ECEE-44F4AF52589B}"/>
              </a:ext>
            </a:extLst>
          </p:cNvPr>
          <p:cNvSpPr/>
          <p:nvPr/>
        </p:nvSpPr>
        <p:spPr>
          <a:xfrm>
            <a:off x="4427144" y="1147665"/>
            <a:ext cx="1385827" cy="11663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CEA2081-0934-9187-A12C-5DB4DEECB679}"/>
              </a:ext>
            </a:extLst>
          </p:cNvPr>
          <p:cNvSpPr/>
          <p:nvPr/>
        </p:nvSpPr>
        <p:spPr>
          <a:xfrm>
            <a:off x="4427144" y="4426307"/>
            <a:ext cx="1385827" cy="11663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BA9DC-FBA2-F61A-ECC5-30460748177C}"/>
              </a:ext>
            </a:extLst>
          </p:cNvPr>
          <p:cNvSpPr txBox="1"/>
          <p:nvPr/>
        </p:nvSpPr>
        <p:spPr>
          <a:xfrm>
            <a:off x="6494692" y="990704"/>
            <a:ext cx="526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2934-1DE0-E8D4-D8D4-F69331765EF4}"/>
              </a:ext>
            </a:extLst>
          </p:cNvPr>
          <p:cNvSpPr txBox="1"/>
          <p:nvPr/>
        </p:nvSpPr>
        <p:spPr>
          <a:xfrm>
            <a:off x="6494692" y="4409305"/>
            <a:ext cx="1200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ko-KR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194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/>
              <a:t>JSX </a:t>
            </a:r>
            <a:r>
              <a:rPr lang="ko-KR" altLang="en-US" dirty="0"/>
              <a:t>문법을 사용하지만 결과적으로 브라우저는 </a:t>
            </a:r>
            <a:r>
              <a:rPr lang="en-US" altLang="ko-KR" dirty="0"/>
              <a:t>JS </a:t>
            </a:r>
            <a:r>
              <a:rPr lang="ko-KR" altLang="en-US" dirty="0"/>
              <a:t>코드를 받게 됩니다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바벨이 </a:t>
            </a:r>
            <a:r>
              <a:rPr lang="en-US" altLang="ko-KR" dirty="0"/>
              <a:t>JSX </a:t>
            </a:r>
            <a:r>
              <a:rPr lang="ko-KR" altLang="en-US" dirty="0"/>
              <a:t>를 순수 </a:t>
            </a:r>
            <a:r>
              <a:rPr lang="en-US" altLang="ko-KR" dirty="0"/>
              <a:t>JS </a:t>
            </a:r>
            <a:r>
              <a:rPr lang="ko-KR" altLang="en-US" dirty="0"/>
              <a:t>로 번역하여 브라우저에 전달하죠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813349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9B382-61B5-60C1-0DBF-3FE7A29BF0E2}"/>
              </a:ext>
            </a:extLst>
          </p:cNvPr>
          <p:cNvSpPr txBox="1"/>
          <p:nvPr/>
        </p:nvSpPr>
        <p:spPr>
          <a:xfrm>
            <a:off x="477609" y="362568"/>
            <a:ext cx="1033462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2694261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배우기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05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944215D-9F8B-2F1C-0686-273AD96A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4" y="83889"/>
            <a:ext cx="5210772" cy="39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200D166-3B84-D456-B4E3-FB279AA4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04" y="2116546"/>
            <a:ext cx="7784983" cy="42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129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결국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번역이 되므로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과 </a:t>
            </a:r>
            <a:r>
              <a:rPr lang="en-US" altLang="ko-KR" dirty="0"/>
              <a:t>JS </a:t>
            </a:r>
            <a:r>
              <a:rPr lang="ko-KR" altLang="en-US" dirty="0"/>
              <a:t>에서 쓰던 것과 달리 약간의 규칙을 </a:t>
            </a:r>
            <a:r>
              <a:rPr lang="ko-KR" altLang="en-US" dirty="0" err="1"/>
              <a:t>지켜주셔야만</a:t>
            </a:r>
            <a:r>
              <a:rPr lang="ko-KR" altLang="en-US" dirty="0"/>
              <a:t>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왜냐하면 변역기인 </a:t>
            </a:r>
            <a:r>
              <a:rPr lang="en-US" altLang="ko-KR" dirty="0"/>
              <a:t>Babel </a:t>
            </a:r>
            <a:r>
              <a:rPr lang="ko-KR" altLang="en-US" dirty="0"/>
              <a:t>이 헷갈릴 수 있거든요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29698710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className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41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className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class </a:t>
            </a:r>
            <a:r>
              <a:rPr lang="ko-KR" altLang="en-US" dirty="0"/>
              <a:t>를 부여 할 때 쓰던 </a:t>
            </a:r>
            <a:r>
              <a:rPr lang="en-US" altLang="ko-KR" dirty="0"/>
              <a:t>class </a:t>
            </a:r>
            <a:r>
              <a:rPr lang="ko-KR" altLang="en-US" dirty="0"/>
              <a:t>는 </a:t>
            </a:r>
            <a:r>
              <a:rPr lang="en-US" altLang="ko-KR" dirty="0" err="1"/>
              <a:t>className</a:t>
            </a:r>
            <a:r>
              <a:rPr lang="en-US" altLang="ko-KR" dirty="0"/>
              <a:t> </a:t>
            </a:r>
            <a:r>
              <a:rPr lang="ko-KR" altLang="en-US" dirty="0"/>
              <a:t>이라고 써야만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에서 </a:t>
            </a:r>
            <a:r>
              <a:rPr lang="en-US" altLang="ko-KR" dirty="0"/>
              <a:t>class </a:t>
            </a:r>
            <a:r>
              <a:rPr lang="ko-KR" altLang="en-US" dirty="0"/>
              <a:t>는 </a:t>
            </a:r>
            <a:r>
              <a:rPr lang="en-US" altLang="ko-KR" dirty="0"/>
              <a:t>JS</a:t>
            </a:r>
            <a:r>
              <a:rPr lang="ko-KR" altLang="en-US" dirty="0"/>
              <a:t> 의 클래스 타입을 의미하므로 구분을 해줘야 합니다</a:t>
            </a:r>
            <a:r>
              <a:rPr lang="en-US" altLang="ko-KR" dirty="0"/>
              <a:t>~!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827B4-B858-DB53-6845-F7179BA00DB9}"/>
              </a:ext>
            </a:extLst>
          </p:cNvPr>
          <p:cNvSpPr txBox="1"/>
          <p:nvPr/>
        </p:nvSpPr>
        <p:spPr>
          <a:xfrm>
            <a:off x="828093" y="3574713"/>
            <a:ext cx="6097554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JSX World!'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47903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바인딩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36697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쓰면 데이터 바인딩이 쉬워 집니다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예전의 </a:t>
            </a:r>
            <a:r>
              <a:rPr lang="en-US" altLang="ko-KR" dirty="0"/>
              <a:t>HTML </a:t>
            </a:r>
            <a:r>
              <a:rPr lang="ko-KR" altLang="en-US" dirty="0"/>
              <a:t>은 정적인 페이지를 구현하는데 사용이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현대의 웹은 자주 서버와 통신을 하여 </a:t>
            </a:r>
            <a:r>
              <a:rPr lang="en-US" altLang="ko-KR" dirty="0"/>
              <a:t>HTML</a:t>
            </a:r>
            <a:r>
              <a:rPr lang="ko-KR" altLang="en-US" dirty="0"/>
              <a:t> 을 변경해 줘야 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en-US" altLang="ko-KR" dirty="0"/>
              <a:t>JS </a:t>
            </a:r>
            <a:r>
              <a:rPr lang="ko-KR" altLang="en-US" dirty="0"/>
              <a:t>는 이러한 문법을 써야 하기 때문에 불편함이 남아 있습니다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0EA05-4B4E-634D-0744-F1282129828C}"/>
              </a:ext>
            </a:extLst>
          </p:cNvPr>
          <p:cNvSpPr txBox="1"/>
          <p:nvPr/>
        </p:nvSpPr>
        <p:spPr>
          <a:xfrm>
            <a:off x="837423" y="2911039"/>
            <a:ext cx="861448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react world!'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0474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쓰면 데이터 바인딩이 쉬워 집니다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JSX </a:t>
            </a:r>
            <a:r>
              <a:rPr lang="ko-KR" altLang="en-US" dirty="0"/>
              <a:t>가 출동 한다면</a:t>
            </a:r>
            <a:r>
              <a:rPr lang="en-US" altLang="ko-KR" dirty="0"/>
              <a:t>!?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6CA33-6D17-0DD9-F433-94F8B043D92B}"/>
              </a:ext>
            </a:extLst>
          </p:cNvPr>
          <p:cNvSpPr txBox="1"/>
          <p:nvPr/>
        </p:nvSpPr>
        <p:spPr>
          <a:xfrm>
            <a:off x="762777" y="2119137"/>
            <a:ext cx="666439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JSX World!'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25381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넣기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외에도 다양하게 사용이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함수도 넣어 봅시다</a:t>
            </a:r>
            <a:r>
              <a:rPr lang="en-US" altLang="ko-KR" dirty="0"/>
              <a:t>~!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77F6-B045-B3A7-32DD-146504D3ECCA}"/>
              </a:ext>
            </a:extLst>
          </p:cNvPr>
          <p:cNvSpPr txBox="1"/>
          <p:nvPr/>
        </p:nvSpPr>
        <p:spPr>
          <a:xfrm>
            <a:off x="800100" y="2894093"/>
            <a:ext cx="609755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amazingJSX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amainzgJSX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amazingJSX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58EFC2-B6C9-72F1-3669-ADDA4B4A7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92" y="2894093"/>
            <a:ext cx="3190164" cy="819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7361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넣기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Alert </a:t>
            </a:r>
            <a:r>
              <a:rPr lang="ko-KR" altLang="en-US" dirty="0"/>
              <a:t>을 넣은 함수는</a:t>
            </a:r>
            <a:r>
              <a:rPr lang="en-US" altLang="ko-KR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77F6-B045-B3A7-32DD-146504D3ECCA}"/>
              </a:ext>
            </a:extLst>
          </p:cNvPr>
          <p:cNvSpPr txBox="1"/>
          <p:nvPr/>
        </p:nvSpPr>
        <p:spPr>
          <a:xfrm>
            <a:off x="762777" y="2149018"/>
            <a:ext cx="609755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alertFunc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'JSX is amazing'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alertFunc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46D3E8-8C3F-7942-4997-0B736D37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120" y="2149018"/>
            <a:ext cx="438211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408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이미지도 직접 임포트해서 </a:t>
            </a:r>
            <a:r>
              <a:rPr lang="en-US" altLang="ko-KR" dirty="0"/>
              <a:t>{} </a:t>
            </a:r>
            <a:r>
              <a:rPr lang="ko-KR" altLang="en-US" dirty="0"/>
              <a:t>안에 넣어서 전달 가능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77F6-B045-B3A7-32DD-146504D3ECCA}"/>
              </a:ext>
            </a:extLst>
          </p:cNvPr>
          <p:cNvSpPr txBox="1"/>
          <p:nvPr/>
        </p:nvSpPr>
        <p:spPr>
          <a:xfrm>
            <a:off x="762777" y="2149018"/>
            <a:ext cx="609755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CAB11D-0D92-73E8-5A9C-3415B267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67" y="2149018"/>
            <a:ext cx="2742986" cy="26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663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어디든지 가능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상상하는 거의 모든 곳에 </a:t>
            </a:r>
            <a:r>
              <a:rPr lang="en-US" altLang="ko-KR" dirty="0"/>
              <a:t>{}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넣을 수 있습니다</a:t>
            </a:r>
            <a:r>
              <a:rPr lang="en-US" altLang="ko-KR" dirty="0"/>
              <a:t>~!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A89DB-9A12-B869-0B6D-32208CE2262A}"/>
              </a:ext>
            </a:extLst>
          </p:cNvPr>
          <p:cNvSpPr txBox="1"/>
          <p:nvPr/>
        </p:nvSpPr>
        <p:spPr>
          <a:xfrm>
            <a:off x="874745" y="2274838"/>
            <a:ext cx="609755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E8E42C-1306-E80F-CCCA-12146D1F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93" y="2274838"/>
            <a:ext cx="4657433" cy="18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2E7B8C4-F910-5CD9-23FC-D9A6BE87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3" y="159391"/>
            <a:ext cx="6183335" cy="46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A234FE2-16D5-7999-7D87-45045D2F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73" y="2291952"/>
            <a:ext cx="5873502" cy="44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623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9419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 적용하기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에서 인라인 스타일은 아래 처럼 적용을 했습니다</a:t>
            </a:r>
            <a:r>
              <a:rPr lang="en-US" altLang="ko-KR" dirty="0"/>
              <a:t>~!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827B4-B858-DB53-6845-F7179BA00DB9}"/>
              </a:ext>
            </a:extLst>
          </p:cNvPr>
          <p:cNvSpPr txBox="1"/>
          <p:nvPr/>
        </p:nvSpPr>
        <p:spPr>
          <a:xfrm>
            <a:off x="818762" y="2119137"/>
            <a:ext cx="784004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"font-size: 32px"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인라인 스타일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297695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리액트에서는</a:t>
            </a:r>
            <a:r>
              <a:rPr lang="ko-KR" altLang="en-US" dirty="0"/>
              <a:t> 에러가 발생 합니다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8ABA9-0FDE-0735-E312-9A6B6F30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9" y="2165133"/>
            <a:ext cx="5653322" cy="42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435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설마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맞습니다</a:t>
            </a:r>
            <a:r>
              <a:rPr lang="en-US" altLang="ko-KR" dirty="0"/>
              <a:t>! </a:t>
            </a:r>
            <a:r>
              <a:rPr lang="ko-KR" altLang="en-US" dirty="0"/>
              <a:t>인라인 스타일도 </a:t>
            </a:r>
            <a:r>
              <a:rPr lang="en-US" altLang="ko-KR" dirty="0"/>
              <a:t>{} </a:t>
            </a:r>
            <a:r>
              <a:rPr lang="ko-KR" altLang="en-US" dirty="0"/>
              <a:t>로 전달 해야 합니다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객체 타입으로 전달을 해야 합니다</a:t>
            </a:r>
            <a:r>
              <a:rPr lang="en-US" altLang="ko-KR" dirty="0"/>
              <a:t>! </a:t>
            </a:r>
            <a:r>
              <a:rPr lang="ko-KR" altLang="en-US" dirty="0"/>
              <a:t>즉</a:t>
            </a:r>
            <a:r>
              <a:rPr lang="en-US" altLang="ko-KR" dirty="0"/>
              <a:t>, JS</a:t>
            </a:r>
            <a:r>
              <a:rPr lang="ko-KR" altLang="en-US" dirty="0"/>
              <a:t>를 쓰겠다고 선언하는 </a:t>
            </a:r>
            <a:r>
              <a:rPr lang="en-US" altLang="ko-KR" dirty="0"/>
              <a:t>{} </a:t>
            </a:r>
            <a:r>
              <a:rPr lang="ko-KR" altLang="en-US" dirty="0"/>
              <a:t>안에</a:t>
            </a:r>
            <a:r>
              <a:rPr lang="en-US" altLang="ko-KR" dirty="0"/>
              <a:t> </a:t>
            </a:r>
            <a:r>
              <a:rPr lang="ko-KR" altLang="en-US" dirty="0"/>
              <a:t>객체를 의미하는 </a:t>
            </a:r>
            <a:r>
              <a:rPr lang="en-US" altLang="ko-KR" dirty="0"/>
              <a:t>{}</a:t>
            </a:r>
            <a:r>
              <a:rPr lang="ko-KR" altLang="en-US" dirty="0"/>
              <a:t> 를 담아서 전달해야 하죠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827B4-B858-DB53-6845-F7179BA00DB9}"/>
              </a:ext>
            </a:extLst>
          </p:cNvPr>
          <p:cNvSpPr txBox="1"/>
          <p:nvPr/>
        </p:nvSpPr>
        <p:spPr>
          <a:xfrm>
            <a:off x="818762" y="3537390"/>
            <a:ext cx="784004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"32px"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인라인 스타일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B04602-4D75-8C94-4A7D-FAAB98EF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795" y="3557139"/>
            <a:ext cx="2928995" cy="661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48585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	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물론 객체를 만들어서 전달도 가능합니다</a:t>
            </a:r>
            <a:r>
              <a:rPr lang="en-US" altLang="ko-KR" dirty="0"/>
              <a:t>~!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A8B4-32F9-9FF2-996B-D199EDEB780F}"/>
              </a:ext>
            </a:extLst>
          </p:cNvPr>
          <p:cNvSpPr txBox="1"/>
          <p:nvPr/>
        </p:nvSpPr>
        <p:spPr>
          <a:xfrm>
            <a:off x="772107" y="2214333"/>
            <a:ext cx="841854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fontStlye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"32px"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fontStlye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인라인 스타일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296764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kebob-case to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7432971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o Denic on Twitter: &quot;The most common naming conventions. 🔹️ camel case:  `someName` 🔹️ kebab case: `some-name` 🔹️ snake case: `some_name` 🔹️ pascal  case: `SomeName` 🔹️ flat case: `somename` 🔹️ upper flat case: `SOMENAME`&quot;  / Twitter">
            <a:extLst>
              <a:ext uri="{FF2B5EF4-FFF2-40B4-BE49-F238E27FC236}">
                <a16:creationId xmlns:a16="http://schemas.microsoft.com/office/drawing/2014/main" id="{3723888C-C68A-DA27-48C7-AA64F091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5856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bob-case to camelCase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 HTML</a:t>
            </a:r>
            <a:r>
              <a:rPr lang="ko-KR" altLang="en-US" dirty="0"/>
              <a:t>에서 </a:t>
            </a:r>
            <a:r>
              <a:rPr lang="en-US" altLang="ko-KR" dirty="0"/>
              <a:t>style </a:t>
            </a:r>
            <a:r>
              <a:rPr lang="ko-KR" altLang="en-US" dirty="0"/>
              <a:t>또는 클래스를 정할 때 </a:t>
            </a:r>
            <a:r>
              <a:rPr lang="en-US" altLang="ko-KR" dirty="0"/>
              <a:t>kebab-case </a:t>
            </a:r>
            <a:r>
              <a:rPr lang="ko-KR" altLang="en-US" dirty="0"/>
              <a:t>를 주로 사용하였지만 </a:t>
            </a:r>
            <a:r>
              <a:rPr lang="en-US" altLang="ko-KR" dirty="0"/>
              <a:t>JSX </a:t>
            </a:r>
            <a:r>
              <a:rPr lang="ko-KR" altLang="en-US" dirty="0"/>
              <a:t>에서는 반드시 </a:t>
            </a:r>
            <a:r>
              <a:rPr lang="en-US" altLang="ko-KR" dirty="0"/>
              <a:t>camelCase </a:t>
            </a:r>
            <a:r>
              <a:rPr lang="ko-KR" altLang="en-US" dirty="0"/>
              <a:t>로 사용을 </a:t>
            </a:r>
            <a:r>
              <a:rPr lang="ko-KR" altLang="en-US" dirty="0" err="1"/>
              <a:t>해주셔야</a:t>
            </a:r>
            <a:r>
              <a:rPr lang="ko-KR" altLang="en-US" dirty="0"/>
              <a:t> 합니다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로 번역할 때 </a:t>
            </a:r>
            <a:r>
              <a:rPr lang="en-US" altLang="ko-KR" dirty="0">
                <a:solidFill>
                  <a:schemeClr val="accent2"/>
                </a:solidFill>
              </a:rPr>
              <a:t>‘–’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빼기의 의미를 가지니까요</a:t>
            </a:r>
            <a:r>
              <a:rPr lang="en-US" altLang="ko-KR" dirty="0"/>
              <a:t>! </a:t>
            </a:r>
            <a:r>
              <a:rPr lang="ko-KR" altLang="en-US" dirty="0"/>
              <a:t>바벨이 헷갈려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71688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bob-case to camelCase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6A89C-AA86-C552-A40E-16080F50A299}"/>
              </a:ext>
            </a:extLst>
          </p:cNvPr>
          <p:cNvSpPr txBox="1"/>
          <p:nvPr/>
        </p:nvSpPr>
        <p:spPr>
          <a:xfrm>
            <a:off x="641480" y="1447333"/>
            <a:ext cx="1113031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"32px"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인라인 스타일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60432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</a:t>
            </a: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7955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D1300A8-D042-F1F5-E198-EE3E3AEC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5" y="234892"/>
            <a:ext cx="5554720" cy="41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3AC2644-ED81-14E9-529C-BEAED21E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94" y="2374084"/>
            <a:ext cx="5798001" cy="43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944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onclick?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DOM </a:t>
            </a:r>
            <a:r>
              <a:rPr lang="ko-KR" altLang="en-US" dirty="0"/>
              <a:t>요소에 대한 이벤트를 컨트롤 하는 방법으로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onclick </a:t>
            </a:r>
            <a:r>
              <a:rPr lang="ko-KR" altLang="en-US" dirty="0"/>
              <a:t>을 걸거나</a:t>
            </a:r>
            <a:r>
              <a:rPr lang="en-US" altLang="ko-KR" dirty="0"/>
              <a:t>,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를 사용하였습니다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그렇다면 </a:t>
            </a:r>
            <a:r>
              <a:rPr lang="ko-KR" altLang="en-US" dirty="0" err="1"/>
              <a:t>리액트에서는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on</a:t>
            </a:r>
            <a:r>
              <a:rPr lang="en-US" altLang="ko-KR" dirty="0" err="1">
                <a:solidFill>
                  <a:schemeClr val="accent2"/>
                </a:solidFill>
              </a:rPr>
              <a:t>C</a:t>
            </a:r>
            <a:r>
              <a:rPr lang="en-US" altLang="ko-KR" dirty="0" err="1"/>
              <a:t>lick</a:t>
            </a:r>
            <a:r>
              <a:rPr lang="en-US" altLang="ko-KR" dirty="0"/>
              <a:t> </a:t>
            </a:r>
            <a:r>
              <a:rPr lang="ko-KR" altLang="en-US" dirty="0"/>
              <a:t>을 쓰면 됩니다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550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869DF-4070-67A2-E61C-5A9448851205}"/>
              </a:ext>
            </a:extLst>
          </p:cNvPr>
          <p:cNvSpPr txBox="1"/>
          <p:nvPr/>
        </p:nvSpPr>
        <p:spPr>
          <a:xfrm>
            <a:off x="510988" y="1394842"/>
            <a:ext cx="660840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FA95-20B7-EF4F-7AD9-5C99406ABBA6}"/>
              </a:ext>
            </a:extLst>
          </p:cNvPr>
          <p:cNvSpPr txBox="1"/>
          <p:nvPr/>
        </p:nvSpPr>
        <p:spPr>
          <a:xfrm>
            <a:off x="510988" y="3170004"/>
            <a:ext cx="1001394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'#app &gt; span'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101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8382BD5-7F53-D770-F7CE-7E4F3A15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onClick</a:t>
            </a:r>
            <a:r>
              <a:rPr lang="en-US" altLang="ko-KR" dirty="0"/>
              <a:t> = { </a:t>
            </a:r>
            <a:r>
              <a:rPr lang="ko-KR" altLang="en-US" dirty="0"/>
              <a:t>클릭 되었을 때 실행할 </a:t>
            </a:r>
            <a:r>
              <a:rPr lang="en-US" altLang="ko-KR" dirty="0"/>
              <a:t>JS </a:t>
            </a:r>
            <a:r>
              <a:rPr lang="ko-KR" altLang="en-US" dirty="0"/>
              <a:t>코드 </a:t>
            </a:r>
            <a:r>
              <a:rPr lang="en-US" altLang="ko-KR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47F59-876A-4F81-DFC7-9A51EF296D4A}"/>
              </a:ext>
            </a:extLst>
          </p:cNvPr>
          <p:cNvSpPr txBox="1"/>
          <p:nvPr/>
        </p:nvSpPr>
        <p:spPr>
          <a:xfrm>
            <a:off x="744117" y="2136338"/>
            <a:ext cx="832523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930987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8382BD5-7F53-D770-F7CE-7E4F3A15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onClick</a:t>
            </a:r>
            <a:r>
              <a:rPr lang="en-US" altLang="ko-KR" dirty="0"/>
              <a:t> = { </a:t>
            </a:r>
            <a:r>
              <a:rPr lang="ko-KR" altLang="en-US" dirty="0"/>
              <a:t>클릭 되었을 때 실행할 </a:t>
            </a:r>
            <a:r>
              <a:rPr lang="en-US" altLang="ko-KR" dirty="0"/>
              <a:t>JS </a:t>
            </a:r>
            <a:r>
              <a:rPr lang="ko-KR" altLang="en-US" dirty="0"/>
              <a:t>코드 </a:t>
            </a:r>
            <a:r>
              <a:rPr lang="en-US" altLang="ko-KR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47F59-876A-4F81-DFC7-9A51EF296D4A}"/>
              </a:ext>
            </a:extLst>
          </p:cNvPr>
          <p:cNvSpPr txBox="1"/>
          <p:nvPr/>
        </p:nvSpPr>
        <p:spPr>
          <a:xfrm>
            <a:off x="744117" y="2136338"/>
            <a:ext cx="832523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693147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선언해서 전달하기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위에서 함수를 선언하여 전달하는 방법도 당연히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395489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04D408-1E7B-8819-D9CA-ED1C0215A69C}"/>
              </a:ext>
            </a:extLst>
          </p:cNvPr>
          <p:cNvSpPr txBox="1"/>
          <p:nvPr/>
        </p:nvSpPr>
        <p:spPr>
          <a:xfrm>
            <a:off x="473528" y="303474"/>
            <a:ext cx="8278586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콘솔 출력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printConsole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894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호출이 아닌 경우라면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onClick</a:t>
            </a:r>
            <a:r>
              <a:rPr lang="en-US" altLang="ko-KR" dirty="0"/>
              <a:t> = { () =&gt; {}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</a:p>
          <a:p>
            <a:r>
              <a:rPr lang="ko-KR" altLang="en-US" dirty="0"/>
              <a:t>함수를 선언해서 호출하는 경우가 아니라면</a:t>
            </a:r>
            <a:r>
              <a:rPr lang="en-US" altLang="ko-KR" dirty="0"/>
              <a:t>, {} </a:t>
            </a:r>
            <a:r>
              <a:rPr lang="ko-KR" altLang="en-US" dirty="0"/>
              <a:t>내부에서 함수를 정의해서 사용해야 합니다</a:t>
            </a:r>
            <a:r>
              <a:rPr lang="en-US" altLang="ko-KR" dirty="0"/>
              <a:t>~! </a:t>
            </a:r>
          </a:p>
          <a:p>
            <a:r>
              <a:rPr lang="ko-KR" altLang="en-US" dirty="0"/>
              <a:t>정의를 하지 않으면 </a:t>
            </a:r>
            <a:r>
              <a:rPr lang="en-US" altLang="ko-KR" dirty="0"/>
              <a:t>click </a:t>
            </a:r>
            <a:r>
              <a:rPr lang="ko-KR" altLang="en-US" dirty="0"/>
              <a:t>이 안된 상황에서도 실행이 되기 때문에 더 안전하게 사용이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요 부분만 잘 기억해서 사용하시면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8201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DB045-6573-EABE-4255-DB6387C7BDED}"/>
              </a:ext>
            </a:extLst>
          </p:cNvPr>
          <p:cNvSpPr txBox="1"/>
          <p:nvPr/>
        </p:nvSpPr>
        <p:spPr>
          <a:xfrm>
            <a:off x="370892" y="293257"/>
            <a:ext cx="38745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BDECB-BE81-B0E6-4450-16BBF6A15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49" y="3021330"/>
            <a:ext cx="830695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686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JSX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b="0" dirty="0">
                <a:solidFill>
                  <a:srgbClr val="808080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</a:rPr>
              <a:t>&gt; </a:t>
            </a:r>
            <a:r>
              <a:rPr lang="ko-KR" altLang="en-US" b="0" dirty="0">
                <a:effectLst/>
              </a:rPr>
              <a:t>안의 내용은 전부 제거해 주세요</a:t>
            </a:r>
            <a:r>
              <a:rPr lang="en-US" altLang="ko-KR" b="0" dirty="0">
                <a:effectLst/>
              </a:rPr>
              <a:t>!</a:t>
            </a:r>
            <a:endParaRPr lang="en-US" altLang="ko-KR" dirty="0"/>
          </a:p>
          <a:p>
            <a:r>
              <a:rPr lang="en-US" altLang="ko-KR" b="0" dirty="0">
                <a:solidFill>
                  <a:srgbClr val="808080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</a:rPr>
              <a:t>&gt; </a:t>
            </a:r>
            <a:r>
              <a:rPr lang="ko-KR" altLang="en-US" b="0" dirty="0">
                <a:effectLst/>
              </a:rPr>
              <a:t>안에 하나의 </a:t>
            </a:r>
            <a:r>
              <a:rPr lang="en-US" altLang="ko-KR" b="0" dirty="0">
                <a:effectLst/>
              </a:rPr>
              <a:t>&lt;div&gt; </a:t>
            </a:r>
            <a:r>
              <a:rPr lang="ko-KR" altLang="en-US" b="0" dirty="0">
                <a:effectLst/>
              </a:rPr>
              <a:t>요소를 만들어 주세요</a:t>
            </a:r>
            <a:r>
              <a:rPr lang="en-US" altLang="ko-KR" b="0" dirty="0">
                <a:effectLst/>
              </a:rPr>
              <a:t>.</a:t>
            </a:r>
          </a:p>
          <a:p>
            <a:r>
              <a:rPr lang="en-US" altLang="ko-KR" dirty="0"/>
              <a:t>JSX </a:t>
            </a:r>
            <a:r>
              <a:rPr lang="ko-KR" altLang="en-US" dirty="0"/>
              <a:t>문법을 사용하여 해당 </a:t>
            </a:r>
            <a:r>
              <a:rPr lang="en-US" altLang="ko-KR" dirty="0"/>
              <a:t>&lt;div&gt; </a:t>
            </a:r>
            <a:r>
              <a:rPr lang="ko-KR" altLang="en-US" dirty="0"/>
              <a:t>요소에 인라인 스타일로 </a:t>
            </a:r>
            <a:r>
              <a:rPr lang="en-US" altLang="ko-KR" dirty="0">
                <a:solidFill>
                  <a:srgbClr val="00B050"/>
                </a:solidFill>
              </a:rPr>
              <a:t>margin-top : 32px / background-color: </a:t>
            </a:r>
            <a:r>
              <a:rPr lang="en-US" altLang="ko-KR" dirty="0" err="1">
                <a:solidFill>
                  <a:srgbClr val="00B050"/>
                </a:solidFill>
              </a:rPr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를 적용해 주세요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01697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JSX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FB9F84-8924-6C57-43B7-5DA468B2A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“Hello, first exercise”</a:t>
            </a:r>
            <a:r>
              <a:rPr lang="en-US" altLang="ko-KR" dirty="0"/>
              <a:t> 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문자열을 </a:t>
            </a:r>
            <a:r>
              <a:rPr lang="en-US" altLang="ko-KR" dirty="0" err="1"/>
              <a:t>helloStr</a:t>
            </a:r>
            <a:r>
              <a:rPr lang="en-US" altLang="ko-KR" dirty="0"/>
              <a:t> </a:t>
            </a:r>
            <a:r>
              <a:rPr lang="ko-KR" altLang="en-US" dirty="0"/>
              <a:t>이라는 변수로 선언해 주세요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JSX </a:t>
            </a:r>
            <a:r>
              <a:rPr lang="ko-KR" altLang="en-US" dirty="0"/>
              <a:t>문법을 이용해서 새롭게 만든 </a:t>
            </a:r>
            <a:r>
              <a:rPr lang="en-US" altLang="ko-KR" dirty="0"/>
              <a:t>div </a:t>
            </a:r>
            <a:r>
              <a:rPr lang="ko-KR" altLang="en-US" dirty="0"/>
              <a:t>요소의 컨텐츠로 </a:t>
            </a:r>
            <a:r>
              <a:rPr lang="en-US" altLang="ko-KR" dirty="0" err="1"/>
              <a:t>helloStr</a:t>
            </a:r>
            <a:r>
              <a:rPr lang="en-US" altLang="ko-KR" dirty="0"/>
              <a:t> </a:t>
            </a:r>
            <a:r>
              <a:rPr lang="ko-KR" altLang="en-US" dirty="0"/>
              <a:t>의 문자열이 담기도록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div</a:t>
            </a:r>
            <a:r>
              <a:rPr lang="ko-KR" altLang="en-US" dirty="0"/>
              <a:t> 요소를 클릭하면</a:t>
            </a:r>
            <a:r>
              <a:rPr lang="en-US" altLang="ko-KR" dirty="0"/>
              <a:t>, alert </a:t>
            </a:r>
            <a:r>
              <a:rPr lang="ko-KR" altLang="en-US" dirty="0"/>
              <a:t>으로 </a:t>
            </a:r>
            <a:r>
              <a:rPr lang="en-US" altLang="ko-KR" dirty="0"/>
              <a:t>“</a:t>
            </a:r>
            <a:r>
              <a:rPr lang="ko-KR" altLang="en-US" dirty="0"/>
              <a:t>클릭 됨</a:t>
            </a:r>
            <a:r>
              <a:rPr lang="en-US" altLang="ko-KR" dirty="0"/>
              <a:t>” </a:t>
            </a:r>
            <a:r>
              <a:rPr lang="ko-KR" altLang="en-US" dirty="0"/>
              <a:t>이라는 메시지를 띄워 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2213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0E1CF5F8-2D75-BB22-8D8F-E6164EBB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8" y="151002"/>
            <a:ext cx="6326507" cy="4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7BAE51A-3354-01FD-A162-45705E5B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95" y="2613171"/>
            <a:ext cx="6138846" cy="40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6239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</a:t>
            </a:r>
          </a:p>
        </p:txBody>
      </p:sp>
    </p:spTree>
    <p:extLst>
      <p:ext uri="{BB962C8B-B14F-4D97-AF65-F5344CB8AC3E}">
        <p14:creationId xmlns:p14="http://schemas.microsoft.com/office/powerpoint/2010/main" val="5875129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	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https://webpack.js.org/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는 사실 별 기능이 없던 언어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브랜던</a:t>
            </a:r>
            <a:r>
              <a:rPr lang="ko-KR" altLang="en-US" dirty="0"/>
              <a:t> </a:t>
            </a:r>
            <a:r>
              <a:rPr lang="ko-KR" altLang="en-US" dirty="0" err="1"/>
              <a:t>아이크가</a:t>
            </a:r>
            <a:r>
              <a:rPr lang="ko-KR" altLang="en-US" dirty="0"/>
              <a:t> 자바를 </a:t>
            </a:r>
            <a:r>
              <a:rPr lang="ko-KR" altLang="en-US" dirty="0" err="1"/>
              <a:t>배껴서</a:t>
            </a:r>
            <a:r>
              <a:rPr lang="ko-KR" altLang="en-US" dirty="0"/>
              <a:t> 단 </a:t>
            </a:r>
            <a:r>
              <a:rPr lang="en-US" altLang="ko-KR" dirty="0"/>
              <a:t>10</a:t>
            </a:r>
            <a:r>
              <a:rPr lang="ko-KR" altLang="en-US" dirty="0"/>
              <a:t>일만에 만들 수 있었습니다</a:t>
            </a:r>
            <a:endParaRPr lang="en-US" altLang="ko-KR" dirty="0"/>
          </a:p>
          <a:p>
            <a:r>
              <a:rPr lang="ko-KR" altLang="en-US" dirty="0"/>
              <a:t>그런데 웹이 커지고</a:t>
            </a:r>
            <a:r>
              <a:rPr lang="en-US" altLang="ko-KR" dirty="0"/>
              <a:t>, </a:t>
            </a:r>
            <a:r>
              <a:rPr lang="ko-KR" altLang="en-US" dirty="0"/>
              <a:t>점점 더 요구하는 기능이 </a:t>
            </a:r>
            <a:r>
              <a:rPr lang="ko-KR" altLang="en-US" dirty="0" err="1"/>
              <a:t>많아지다보니</a:t>
            </a:r>
            <a:r>
              <a:rPr lang="ko-KR" altLang="en-US" dirty="0"/>
              <a:t> 점점 커지기 시작 했습니다</a:t>
            </a:r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이건 웹이죠</a:t>
            </a:r>
            <a:r>
              <a:rPr lang="en-US" altLang="ko-KR" dirty="0"/>
              <a:t>? </a:t>
            </a:r>
            <a:r>
              <a:rPr lang="ko-KR" altLang="en-US" dirty="0"/>
              <a:t>즉 통신을 기반으로 한 서비스 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2439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C7959EF-AC23-5622-1E63-0E623FAD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674203"/>
            <a:ext cx="8249087" cy="55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2731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	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 모든 기능을 다 넣고 무언가를 </a:t>
            </a:r>
            <a:r>
              <a:rPr lang="ko-KR" altLang="en-US" dirty="0" err="1"/>
              <a:t>만들자니</a:t>
            </a:r>
            <a:r>
              <a:rPr lang="ko-KR" altLang="en-US" dirty="0"/>
              <a:t> 용량의 문제가 생깁니다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필요한 기능을 필요한 순간에 모듈 형태로 불러와서 사용을 하고</a:t>
            </a:r>
            <a:r>
              <a:rPr lang="en-US" altLang="ko-KR" dirty="0"/>
              <a:t>, </a:t>
            </a:r>
            <a:r>
              <a:rPr lang="ko-KR" altLang="en-US" dirty="0"/>
              <a:t>배포 할 때에는 필요 없는 기능은 다 빼고 빌드를 하는 방식이 사용 되었습니다</a:t>
            </a:r>
            <a:endParaRPr lang="en-US" altLang="ko-KR" dirty="0"/>
          </a:p>
          <a:p>
            <a:r>
              <a:rPr lang="ko-KR" altLang="en-US" dirty="0"/>
              <a:t>그런데 이러한 것을 모든 브라우저가 지원 해주지 않았습니다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등장 한 것이 </a:t>
            </a:r>
            <a:r>
              <a:rPr lang="en-US" altLang="ko-KR" dirty="0"/>
              <a:t>Webpack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의존성이 있는 모듈을 모아서 하나의 파일로 만들어 주는 역할을 하죠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7749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C71130-4177-C086-1D38-B67C3FB2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290113"/>
            <a:ext cx="12012701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436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도구로 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9132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8350B3-DC4D-B39F-51C0-3E55BE0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19"/>
            <a:ext cx="12192000" cy="58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61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9C33F7-C296-83CB-1722-9B6A4DA42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51"/>
          <a:stretch/>
        </p:blipFill>
        <p:spPr>
          <a:xfrm>
            <a:off x="505250" y="516047"/>
            <a:ext cx="6727193" cy="19510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33057E-38DE-D7F7-82FB-B78DC428913A}"/>
              </a:ext>
            </a:extLst>
          </p:cNvPr>
          <p:cNvSpPr/>
          <p:nvPr/>
        </p:nvSpPr>
        <p:spPr>
          <a:xfrm>
            <a:off x="2345419" y="2136526"/>
            <a:ext cx="1177213" cy="276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6798962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1.7M!?????</a:t>
            </a:r>
          </a:p>
        </p:txBody>
      </p:sp>
      <p:pic>
        <p:nvPicPr>
          <p:cNvPr id="29698" name="Picture 2" descr="뭐라고 뭐라고요 행쇼 무한도전 무도 노홍철 그녀석 황당">
            <a:extLst>
              <a:ext uri="{FF2B5EF4-FFF2-40B4-BE49-F238E27FC236}">
                <a16:creationId xmlns:a16="http://schemas.microsoft.com/office/drawing/2014/main" id="{4640AB4E-1E1C-243B-AEAC-EA1008CF7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" y="2199052"/>
            <a:ext cx="4876800" cy="2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글자 하나 쓰고</a:t>
            </a:r>
            <a:r>
              <a:rPr lang="en-US" altLang="ko-KR" dirty="0"/>
              <a:t>, </a:t>
            </a:r>
            <a:r>
              <a:rPr lang="ko-KR" altLang="en-US" dirty="0"/>
              <a:t>배경색 하나 입힌 사이트가</a:t>
            </a:r>
            <a:r>
              <a:rPr lang="en-US" altLang="ko-KR" dirty="0"/>
              <a:t>? 1.7M?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960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1.7M!?????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이런 간단하 이유는 </a:t>
            </a:r>
            <a:r>
              <a:rPr lang="en-US" altLang="ko-KR" dirty="0"/>
              <a:t>React </a:t>
            </a:r>
            <a:r>
              <a:rPr lang="ko-KR" altLang="en-US" dirty="0"/>
              <a:t>에서 필요한 필수 모듈 등이 전부다 들어가 있기 때문입니다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아까 배웠던 </a:t>
            </a:r>
            <a:r>
              <a:rPr lang="en-US" altLang="ko-KR" dirty="0"/>
              <a:t>Webpack </a:t>
            </a:r>
            <a:r>
              <a:rPr lang="ko-KR" altLang="en-US" dirty="0"/>
              <a:t>이 압축하기 전 이라서 그렇습니다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94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  <p:pic>
        <p:nvPicPr>
          <p:cNvPr id="12" name="그림 11" descr="텍스트, 클립아트, 식탁용기구, 플레이트이(가) 표시된 사진&#10;&#10;자동 생성된 설명">
            <a:extLst>
              <a:ext uri="{FF2B5EF4-FFF2-40B4-BE49-F238E27FC236}">
                <a16:creationId xmlns:a16="http://schemas.microsoft.com/office/drawing/2014/main" id="{FD26F7E3-AED1-C52B-0A16-C6CA7B2B1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32" y="2757416"/>
            <a:ext cx="2086062" cy="715519"/>
          </a:xfrm>
          <a:prstGeom prst="rect">
            <a:avLst/>
          </a:prstGeom>
        </p:spPr>
      </p:pic>
      <p:pic>
        <p:nvPicPr>
          <p:cNvPr id="18" name="그림 17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BDC892E0-31AE-178F-E7B9-58736352A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61" y="4372799"/>
            <a:ext cx="1770004" cy="17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해보기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5263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프로젝트 폴더에 가서 빌드를</a:t>
            </a:r>
            <a:r>
              <a:rPr lang="en-US" altLang="ko-KR" dirty="0"/>
              <a:t> </a:t>
            </a:r>
            <a:r>
              <a:rPr lang="ko-KR" altLang="en-US" dirty="0"/>
              <a:t>를 해봅시다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run build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22B76-A1B5-CCF1-2135-5A1EB6C2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0" y="3009795"/>
            <a:ext cx="368668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9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build </a:t>
            </a:r>
            <a:r>
              <a:rPr lang="ko-KR" altLang="en-US" dirty="0"/>
              <a:t>폴더에 가서 결과물 확인을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323AC-AFC8-E4A3-D027-A33E1C0B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159853"/>
            <a:ext cx="12192000" cy="690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EEB3E6-0466-FB03-841A-4319BEA9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971547"/>
            <a:ext cx="11898385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938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웹팩이</a:t>
            </a:r>
            <a:r>
              <a:rPr lang="ko-KR" altLang="en-US" dirty="0"/>
              <a:t> 열심히 일을 해서 코드를 줄여 놨네요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한번 실제로 빌드 결과물을 개발자 도구로  용량이 어찌 되는지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빌드 된 프로젝트 결과물의 경우 그냥 </a:t>
            </a:r>
            <a:r>
              <a:rPr lang="en-US" altLang="ko-KR" dirty="0"/>
              <a:t>html </a:t>
            </a:r>
            <a:r>
              <a:rPr lang="ko-KR" altLang="en-US" dirty="0"/>
              <a:t>파일을 켠다고 읽을 수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서버 환경에서 켜주어야 하기 때문이죠</a:t>
            </a:r>
            <a:r>
              <a:rPr lang="en-US" altLang="ko-KR" dirty="0"/>
              <a:t>! </a:t>
            </a:r>
            <a:r>
              <a:rPr lang="ko-KR" altLang="en-US" dirty="0"/>
              <a:t>그런데 </a:t>
            </a:r>
            <a:r>
              <a:rPr lang="en-US" altLang="ko-KR" dirty="0"/>
              <a:t>Live server </a:t>
            </a:r>
            <a:r>
              <a:rPr lang="ko-KR" altLang="en-US" dirty="0"/>
              <a:t>도 </a:t>
            </a:r>
            <a:r>
              <a:rPr lang="ko-KR" altLang="en-US" dirty="0" err="1"/>
              <a:t>안먹습니다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serve -s build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24C40-368D-AC51-509A-070844EE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34" y="4643661"/>
            <a:ext cx="3810532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34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웹팩이</a:t>
            </a:r>
            <a:r>
              <a:rPr lang="ko-KR" altLang="en-US" dirty="0"/>
              <a:t> 열심히 일을 해서 코드를 줄여 놨네요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한번 실제로 빌드 결과물을 개발자 도구로  용량이 어찌 되는지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빌드 된 프로젝트 결과물의 경우 그냥 </a:t>
            </a:r>
            <a:r>
              <a:rPr lang="en-US" altLang="ko-KR" dirty="0"/>
              <a:t>html </a:t>
            </a:r>
            <a:r>
              <a:rPr lang="ko-KR" altLang="en-US" dirty="0"/>
              <a:t>파일을 켠다고 읽을 수 없습니다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serve -s build</a:t>
            </a:r>
            <a:r>
              <a:rPr lang="ko-KR" altLang="en-US" dirty="0"/>
              <a:t> 로 실행 시켜 봅시다</a:t>
            </a:r>
            <a:r>
              <a:rPr lang="en-US" altLang="ko-KR" dirty="0"/>
              <a:t>~!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24C40-368D-AC51-509A-070844EE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8" y="4410396"/>
            <a:ext cx="3810532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30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DF716C-4CC9-BEB4-EBAB-A68AD2AE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" y="667530"/>
            <a:ext cx="6335009" cy="16480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79AC2E-E113-F10E-D42F-4104255C0065}"/>
              </a:ext>
            </a:extLst>
          </p:cNvPr>
          <p:cNvSpPr/>
          <p:nvPr/>
        </p:nvSpPr>
        <p:spPr>
          <a:xfrm>
            <a:off x="2659055" y="1972058"/>
            <a:ext cx="1076325" cy="276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6730858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강력함 Power - Album by 셀바이뮤직 Sellbuymusic | Spotify">
            <a:extLst>
              <a:ext uri="{FF2B5EF4-FFF2-40B4-BE49-F238E27FC236}">
                <a16:creationId xmlns:a16="http://schemas.microsoft.com/office/drawing/2014/main" id="{0ED87108-DEA1-A9B2-DFE0-E28E1D29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642937"/>
            <a:ext cx="5572125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webpack] Webpack 개론 (1)">
            <a:extLst>
              <a:ext uri="{FF2B5EF4-FFF2-40B4-BE49-F238E27FC236}">
                <a16:creationId xmlns:a16="http://schemas.microsoft.com/office/drawing/2014/main" id="{C13C750C-BB91-62F6-E769-4CC83764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2419350"/>
            <a:ext cx="9525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617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36514710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리액트의</a:t>
            </a:r>
            <a:r>
              <a:rPr lang="ko-KR" altLang="en-US" dirty="0"/>
              <a:t> 핵심 개념입니다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앞서 말씀드린 </a:t>
            </a:r>
            <a:r>
              <a:rPr lang="en-US" altLang="ko-KR" dirty="0"/>
              <a:t>Virtual DOM </a:t>
            </a:r>
            <a:r>
              <a:rPr lang="ko-KR" altLang="en-US" dirty="0"/>
              <a:t>의 핵심이기도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기존의 웹 서비스들은 웹페이지에서 정말 작은 부분이 업데이트 되어도 페이지의 전체를 </a:t>
            </a:r>
            <a:r>
              <a:rPr lang="ko-KR" altLang="en-US" dirty="0" err="1"/>
              <a:t>리로딩</a:t>
            </a:r>
            <a:r>
              <a:rPr lang="ko-KR" altLang="en-US" dirty="0"/>
              <a:t> 해줘야 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React </a:t>
            </a:r>
            <a:r>
              <a:rPr lang="ko-KR" altLang="en-US" dirty="0"/>
              <a:t>는 컴포넌트 단위로 페이지 새로 고침이 가능하여 리소스 절약이 가능하고</a:t>
            </a:r>
            <a:r>
              <a:rPr lang="en-US" altLang="ko-KR" dirty="0"/>
              <a:t>, </a:t>
            </a:r>
            <a:r>
              <a:rPr lang="ko-KR" altLang="en-US" dirty="0"/>
              <a:t>사용자에게 부드럽고 빠른 경험을 제공합니다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86002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그리고 독립적으로 구성하여 재사용이 편리 합니다</a:t>
            </a:r>
            <a:endParaRPr lang="en-US" altLang="ko-KR" dirty="0"/>
          </a:p>
          <a:p>
            <a:r>
              <a:rPr lang="ko-KR" altLang="en-US" dirty="0"/>
              <a:t>데이터는 속성</a:t>
            </a:r>
            <a:r>
              <a:rPr lang="en-US" altLang="ko-KR" dirty="0"/>
              <a:t>(props) </a:t>
            </a:r>
            <a:r>
              <a:rPr lang="ko-KR" altLang="en-US" dirty="0"/>
              <a:t>으로 받고</a:t>
            </a:r>
            <a:r>
              <a:rPr lang="en-US" altLang="ko-KR" dirty="0"/>
              <a:t>, </a:t>
            </a:r>
            <a:r>
              <a:rPr lang="ko-KR" altLang="en-US" dirty="0"/>
              <a:t>상태</a:t>
            </a:r>
            <a:r>
              <a:rPr lang="en-US" altLang="ko-KR" dirty="0"/>
              <a:t>(state)</a:t>
            </a:r>
            <a:r>
              <a:rPr lang="ko-KR" altLang="en-US" dirty="0"/>
              <a:t>에 따라 </a:t>
            </a:r>
            <a:r>
              <a:rPr lang="en-US" altLang="ko-KR" dirty="0"/>
              <a:t>View </a:t>
            </a:r>
            <a:r>
              <a:rPr lang="ko-KR" altLang="en-US" dirty="0"/>
              <a:t>를 변화 합니다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쇼핑몰에서 상품 목록 페이지를 하나하나 다 그려줄 필요 없이 하나의 컴포넌트만 만들고 변화되는 데이터만 </a:t>
            </a:r>
            <a:r>
              <a:rPr lang="en-US" altLang="ko-KR" dirty="0"/>
              <a:t>props </a:t>
            </a:r>
            <a:r>
              <a:rPr lang="ko-KR" altLang="en-US" dirty="0"/>
              <a:t>로 전달하여 재사용 하면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2985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 hello - Squeamish Seal | Make a Meme">
            <a:extLst>
              <a:ext uri="{FF2B5EF4-FFF2-40B4-BE49-F238E27FC236}">
                <a16:creationId xmlns:a16="http://schemas.microsoft.com/office/drawing/2014/main" id="{26BFA007-028B-4A1A-3853-B308BA6E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94" y="240029"/>
            <a:ext cx="7261412" cy="63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504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707F33-E737-AFB7-B776-FD130002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628"/>
            <a:ext cx="12192000" cy="44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262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일단 한번 써봅시다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App.js </a:t>
            </a:r>
            <a:r>
              <a:rPr lang="ko-KR" altLang="en-US" dirty="0"/>
              <a:t>로 가봅시다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중간의 코드는 날려 줍시다</a:t>
            </a:r>
            <a:r>
              <a:rPr lang="en-US" altLang="ko-KR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C0AEE-BA8B-653A-2B3A-550F638E4386}"/>
              </a:ext>
            </a:extLst>
          </p:cNvPr>
          <p:cNvSpPr txBox="1"/>
          <p:nvPr/>
        </p:nvSpPr>
        <p:spPr>
          <a:xfrm>
            <a:off x="5262282" y="1513744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20878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 아래에 </a:t>
            </a:r>
            <a:r>
              <a:rPr lang="en-US" altLang="ko-KR" dirty="0"/>
              <a:t>components </a:t>
            </a:r>
            <a:r>
              <a:rPr lang="ko-KR" altLang="en-US" dirty="0"/>
              <a:t>폴더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Components </a:t>
            </a:r>
            <a:r>
              <a:rPr lang="ko-KR" altLang="en-US" dirty="0"/>
              <a:t>폴더에 </a:t>
            </a:r>
            <a:r>
              <a:rPr lang="en-US" altLang="ko-KR" dirty="0"/>
              <a:t>mainHeader.js </a:t>
            </a:r>
            <a:r>
              <a:rPr lang="ko-KR" altLang="en-US" dirty="0"/>
              <a:t>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94C97-6D40-160C-960D-EB316D6AACCB}"/>
              </a:ext>
            </a:extLst>
          </p:cNvPr>
          <p:cNvSpPr txBox="1"/>
          <p:nvPr/>
        </p:nvSpPr>
        <p:spPr>
          <a:xfrm>
            <a:off x="824753" y="2969149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D500A6-DC65-D5C2-4228-BDC405A0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604" y="1579081"/>
            <a:ext cx="3070164" cy="15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671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에 가서 </a:t>
            </a:r>
            <a:r>
              <a:rPr lang="en-US" altLang="ko-KR" dirty="0" err="1"/>
              <a:t>mainHeader</a:t>
            </a:r>
            <a:r>
              <a:rPr lang="en-US" altLang="ko-KR" dirty="0"/>
              <a:t> </a:t>
            </a:r>
            <a:r>
              <a:rPr lang="ko-KR" altLang="en-US" dirty="0"/>
              <a:t>를 삽입해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Import </a:t>
            </a:r>
            <a:r>
              <a:rPr lang="ko-KR" altLang="en-US" dirty="0"/>
              <a:t>로 </a:t>
            </a:r>
            <a:r>
              <a:rPr lang="en-US" altLang="ko-KR" dirty="0" err="1"/>
              <a:t>mainHeader</a:t>
            </a:r>
            <a:r>
              <a:rPr lang="en-US" altLang="ko-KR" dirty="0"/>
              <a:t> </a:t>
            </a:r>
            <a:r>
              <a:rPr lang="ko-KR" altLang="en-US" dirty="0"/>
              <a:t>불러오기</a:t>
            </a:r>
            <a:r>
              <a:rPr lang="en-US" altLang="ko-KR" dirty="0"/>
              <a:t>! </a:t>
            </a:r>
            <a:r>
              <a:rPr lang="ko-KR" altLang="en-US" dirty="0"/>
              <a:t>그리고 </a:t>
            </a:r>
            <a:r>
              <a:rPr lang="en-US" altLang="ko-KR" dirty="0"/>
              <a:t>App </a:t>
            </a:r>
            <a:r>
              <a:rPr lang="ko-KR" altLang="en-US" dirty="0"/>
              <a:t>사이에 넣어주기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CF1F-3656-70C1-C5EE-9A65DBA80E86}"/>
              </a:ext>
            </a:extLst>
          </p:cNvPr>
          <p:cNvSpPr txBox="1"/>
          <p:nvPr/>
        </p:nvSpPr>
        <p:spPr>
          <a:xfrm>
            <a:off x="681318" y="2936919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960351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컴포넌트에서 사용하던 </a:t>
            </a:r>
            <a:r>
              <a:rPr lang="en-US" altLang="ko-KR" dirty="0" err="1"/>
              <a:t>PascalCase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아시나요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컴포넌트는 </a:t>
            </a:r>
            <a:r>
              <a:rPr lang="en-US" altLang="ko-KR" dirty="0"/>
              <a:t>JS</a:t>
            </a:r>
            <a:r>
              <a:rPr lang="ko-KR" altLang="en-US" dirty="0"/>
              <a:t>에서 클래스를 기반으로 만들어 졌기 때문에 </a:t>
            </a:r>
            <a:r>
              <a:rPr lang="en-US" altLang="ko-KR" dirty="0" err="1"/>
              <a:t>PascalCase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사용했었고</a:t>
            </a:r>
            <a:r>
              <a:rPr lang="en-US" altLang="ko-KR" dirty="0"/>
              <a:t>, camelCase </a:t>
            </a:r>
            <a:r>
              <a:rPr lang="ko-KR" altLang="en-US" dirty="0"/>
              <a:t>를 쓰는 함수 또는 변수와 구분하기 위해 여전히  </a:t>
            </a:r>
            <a:r>
              <a:rPr lang="en-US" altLang="ko-KR" dirty="0" err="1"/>
              <a:t>PascalCase</a:t>
            </a:r>
            <a:r>
              <a:rPr lang="en-US" altLang="ko-KR" dirty="0"/>
              <a:t> </a:t>
            </a:r>
            <a:r>
              <a:rPr lang="ko-KR" altLang="en-US" dirty="0"/>
              <a:t>를 사용합니다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AEE43-35C8-0BC6-6AFF-522C23BC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6" y="1394174"/>
            <a:ext cx="6414458" cy="19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511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PascalCase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파일명</a:t>
            </a:r>
            <a:r>
              <a:rPr lang="en-US" altLang="ko-KR" dirty="0"/>
              <a:t>, </a:t>
            </a:r>
            <a:r>
              <a:rPr lang="ko-KR" altLang="en-US" dirty="0"/>
              <a:t>컴포넌트명을 전부 </a:t>
            </a:r>
            <a:r>
              <a:rPr lang="en-US" altLang="ko-KR" dirty="0" err="1"/>
              <a:t>PascalCase</a:t>
            </a:r>
            <a:r>
              <a:rPr lang="en-US" altLang="ko-KR" dirty="0"/>
              <a:t> </a:t>
            </a:r>
            <a:r>
              <a:rPr lang="ko-KR" altLang="en-US" dirty="0"/>
              <a:t>로 변경하여 적용해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페이지를 새로 고침 하지 않아도 적용이 되어 있죠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리액트가</a:t>
            </a:r>
            <a:r>
              <a:rPr lang="ko-KR" altLang="en-US" dirty="0"/>
              <a:t> 코드 변화를 감지하고 있다가 코드 변화가 일어나면 바로 페이지를 </a:t>
            </a:r>
            <a:r>
              <a:rPr lang="ko-KR" altLang="en-US" dirty="0" err="1"/>
              <a:t>리로딩</a:t>
            </a:r>
            <a:r>
              <a:rPr lang="ko-KR" altLang="en-US" dirty="0"/>
              <a:t> 해줍니다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편리하죠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3AE1E3-45C6-00A6-B488-CF3F999E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24" y="2184485"/>
            <a:ext cx="4782524" cy="13378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49068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94504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종류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컴포넌트는 크게 </a:t>
            </a:r>
            <a:r>
              <a:rPr lang="en-US" altLang="ko-KR" dirty="0"/>
              <a:t>2</a:t>
            </a:r>
            <a:r>
              <a:rPr lang="ko-KR" altLang="en-US" dirty="0"/>
              <a:t>가지로 나뉩니다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클래스형 컴포넌트 </a:t>
            </a:r>
            <a:r>
              <a:rPr lang="en-US" altLang="ko-KR" dirty="0"/>
              <a:t>vs </a:t>
            </a:r>
            <a:r>
              <a:rPr lang="ko-KR" altLang="en-US" dirty="0"/>
              <a:t>함수형 컴포넌트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362087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예전에 최초로 사용 되었던 컴포넌트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 자체가 </a:t>
            </a:r>
            <a:r>
              <a:rPr lang="en-US" altLang="ko-KR" dirty="0"/>
              <a:t>JS</a:t>
            </a:r>
            <a:r>
              <a:rPr lang="ko-KR" altLang="en-US" dirty="0"/>
              <a:t>의 </a:t>
            </a:r>
            <a:r>
              <a:rPr lang="en-US" altLang="ko-KR" dirty="0"/>
              <a:t>Class </a:t>
            </a:r>
            <a:r>
              <a:rPr lang="ko-KR" altLang="en-US" dirty="0"/>
              <a:t>와 유사하기 때문에 자연스럽게 사용 </a:t>
            </a:r>
            <a:r>
              <a:rPr lang="ko-KR" altLang="en-US" dirty="0" err="1"/>
              <a:t>했었죠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오래 된 만큼 </a:t>
            </a:r>
            <a:r>
              <a:rPr lang="ko-KR" altLang="en-US" dirty="0" err="1"/>
              <a:t>리액트의</a:t>
            </a:r>
            <a:r>
              <a:rPr lang="ko-KR" altLang="en-US" dirty="0"/>
              <a:t> 장점을 모두 활용 가능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메모리 자원도 더 먹고 느리다는 단점이 있습니다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render </a:t>
            </a:r>
            <a:r>
              <a:rPr lang="ko-KR" altLang="en-US" dirty="0"/>
              <a:t>라는 함수를 사용해야만 그릴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최근에는 상대적으로 가볍고 사용이 쉬운 함수형 컴포넌트에게 완전히 밀렸습니다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514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5FFE2C-D46A-FD74-FBC3-4E1A499D5FF6}"/>
              </a:ext>
            </a:extLst>
          </p:cNvPr>
          <p:cNvSpPr txBox="1"/>
          <p:nvPr/>
        </p:nvSpPr>
        <p:spPr>
          <a:xfrm>
            <a:off x="546848" y="595317"/>
            <a:ext cx="65532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Class Component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1192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FP 유형 특징 총정리 (장점, 단점, 직업, 연애궁합, 연예인) / MBTI 성격 유형 테스트">
            <a:extLst>
              <a:ext uri="{FF2B5EF4-FFF2-40B4-BE49-F238E27FC236}">
                <a16:creationId xmlns:a16="http://schemas.microsoft.com/office/drawing/2014/main" id="{875712B7-FB0A-9C26-135C-38A95865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1042988"/>
            <a:ext cx="40100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0506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에서 익숙하게 사용하였던 함수를 컴포넌트화 시킨 것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아무래도 구조 자체가 클래스에 비해 단순하여 코드도 단순하고 빠르게 배울 수 있습니다</a:t>
            </a:r>
            <a:endParaRPr lang="en-US" altLang="ko-KR" dirty="0"/>
          </a:p>
          <a:p>
            <a:r>
              <a:rPr lang="ko-KR" altLang="en-US" dirty="0"/>
              <a:t>메모리도 덜 먹고 빠릅니다</a:t>
            </a:r>
            <a:r>
              <a:rPr lang="en-US" altLang="ko-KR" dirty="0"/>
              <a:t>!(render </a:t>
            </a:r>
            <a:r>
              <a:rPr lang="ko-KR" altLang="en-US" dirty="0"/>
              <a:t>함수가 빠짐</a:t>
            </a:r>
            <a:r>
              <a:rPr lang="en-US" altLang="ko-KR" dirty="0"/>
              <a:t>, </a:t>
            </a:r>
            <a:r>
              <a:rPr lang="ko-KR" altLang="en-US" dirty="0"/>
              <a:t>클래스에 필요한 메모리 불필요 등등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다만 예전에는 </a:t>
            </a:r>
            <a:r>
              <a:rPr lang="ko-KR" altLang="en-US" dirty="0" err="1"/>
              <a:t>리액트의</a:t>
            </a:r>
            <a:r>
              <a:rPr lang="ko-KR" altLang="en-US" dirty="0"/>
              <a:t> 중요 기능 사용이 불가능하여 제한적으로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최근에는 </a:t>
            </a:r>
            <a:r>
              <a:rPr lang="en-US" altLang="ko-KR" dirty="0">
                <a:sym typeface="Wingdings" panose="05000000000000000000" pitchFamily="2" charset="2"/>
              </a:rPr>
              <a:t>Hooks </a:t>
            </a:r>
            <a:r>
              <a:rPr lang="ko-KR" altLang="en-US" dirty="0">
                <a:sym typeface="Wingdings" panose="05000000000000000000" pitchFamily="2" charset="2"/>
              </a:rPr>
              <a:t>라는 기능의 도입으로 같은 역할 수행 가능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최근에는 이거만 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34198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DE8C96-0434-7B0F-CD73-1384897015A5}"/>
              </a:ext>
            </a:extLst>
          </p:cNvPr>
          <p:cNvSpPr txBox="1"/>
          <p:nvPr/>
        </p:nvSpPr>
        <p:spPr>
          <a:xfrm>
            <a:off x="753036" y="643262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FunctionalComponent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Funtional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Component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FunctionalComponent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566095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컴포넌트를 클래스형 컴포넌트로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MainHeader.js </a:t>
            </a:r>
            <a:r>
              <a:rPr lang="ko-KR" altLang="en-US" dirty="0"/>
              <a:t>를 클래스형으로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클래스형 컴포넌트는 </a:t>
            </a:r>
            <a:r>
              <a:rPr lang="ko-KR" altLang="en-US" dirty="0" err="1"/>
              <a:t>리액트의</a:t>
            </a:r>
            <a:r>
              <a:rPr lang="ko-KR" altLang="en-US" dirty="0"/>
              <a:t> 컴포넌트 클래스를 상속 받아 사용해야만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함수 선언을 클래스로 변경하고 리턴은 </a:t>
            </a:r>
            <a:r>
              <a:rPr lang="en-US" altLang="ko-KR" dirty="0"/>
              <a:t>render() {}</a:t>
            </a:r>
            <a:r>
              <a:rPr lang="ko-KR" altLang="en-US" dirty="0"/>
              <a:t> 함수 내부에 넣어 줍시다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7022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BC266-6196-0BC9-3B7D-E2522FDD9EA6}"/>
              </a:ext>
            </a:extLst>
          </p:cNvPr>
          <p:cNvSpPr txBox="1"/>
          <p:nvPr/>
        </p:nvSpPr>
        <p:spPr>
          <a:xfrm>
            <a:off x="582706" y="39718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0E8B-DA82-FAE7-0003-0C833EB8660C}"/>
              </a:ext>
            </a:extLst>
          </p:cNvPr>
          <p:cNvSpPr txBox="1"/>
          <p:nvPr/>
        </p:nvSpPr>
        <p:spPr>
          <a:xfrm>
            <a:off x="5002306" y="2256330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369873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컴포넌트는 꼭 파일로 분리할 필요는 없습니다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컴포넌트는 말그대로 함수 또는 클래스</a:t>
            </a:r>
            <a:r>
              <a:rPr lang="en-US" altLang="ko-KR" dirty="0"/>
              <a:t> </a:t>
            </a:r>
            <a:r>
              <a:rPr lang="ko-KR" altLang="en-US" dirty="0"/>
              <a:t>이므로 하나의 컴포넌트 내부에서도 선언하여 편하게 사용하면 됩니다</a:t>
            </a:r>
            <a:r>
              <a:rPr lang="en-US" altLang="ko-KR" dirty="0"/>
              <a:t>~!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7057F-0545-161A-EC0D-1FDF91695360}"/>
              </a:ext>
            </a:extLst>
          </p:cNvPr>
          <p:cNvSpPr txBox="1"/>
          <p:nvPr/>
        </p:nvSpPr>
        <p:spPr>
          <a:xfrm>
            <a:off x="781439" y="2750127"/>
            <a:ext cx="9314283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739784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814F5-0D75-F441-0C1F-2AE0D3C1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컴포넌트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28C24-B9A5-6E2D-F75D-5879C5D6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파일을 불러오는 </a:t>
            </a:r>
            <a:r>
              <a:rPr lang="en-US" altLang="ko-KR" dirty="0" err="1"/>
              <a:t>ImgComponent</a:t>
            </a:r>
            <a:r>
              <a:rPr lang="en-US" altLang="ko-KR" dirty="0"/>
              <a:t> </a:t>
            </a:r>
            <a:r>
              <a:rPr lang="ko-KR" altLang="en-US" dirty="0"/>
              <a:t>와 버튼 클릭을 하면 네이버 페이지로 이동하는 </a:t>
            </a:r>
            <a:r>
              <a:rPr lang="en-US" altLang="ko-KR" dirty="0" err="1"/>
              <a:t>BtnToNaver</a:t>
            </a:r>
            <a:r>
              <a:rPr lang="en-US" altLang="ko-KR" dirty="0"/>
              <a:t> </a:t>
            </a:r>
            <a:r>
              <a:rPr lang="ko-KR" altLang="en-US" dirty="0"/>
              <a:t>컴포넌트를 만들어 </a:t>
            </a:r>
            <a:r>
              <a:rPr lang="en-US" altLang="ko-KR" dirty="0"/>
              <a:t>App </a:t>
            </a:r>
            <a:r>
              <a:rPr lang="ko-KR" altLang="en-US" dirty="0"/>
              <a:t>에 추가해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ImgComponent</a:t>
            </a:r>
            <a:r>
              <a:rPr lang="en-US" altLang="ko-KR" dirty="0"/>
              <a:t> </a:t>
            </a:r>
            <a:r>
              <a:rPr lang="ko-KR" altLang="en-US" dirty="0"/>
              <a:t>는 함수형으로</a:t>
            </a:r>
            <a:r>
              <a:rPr lang="en-US" altLang="ko-KR" dirty="0"/>
              <a:t>, </a:t>
            </a:r>
            <a:r>
              <a:rPr lang="en-US" altLang="ko-KR" dirty="0" err="1"/>
              <a:t>BtnToNaver</a:t>
            </a:r>
            <a:r>
              <a:rPr lang="en-US" altLang="ko-KR" dirty="0"/>
              <a:t> </a:t>
            </a:r>
            <a:r>
              <a:rPr lang="ko-KR" altLang="en-US" dirty="0"/>
              <a:t>는 클래스형으로 만들어 주세요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이미지는 파일을 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폴더에 넣어서 사용합시다</a:t>
            </a:r>
            <a:r>
              <a:rPr lang="en-US" altLang="ko-KR" dirty="0"/>
              <a:t>! (</a:t>
            </a:r>
            <a:r>
              <a:rPr lang="ko-KR" altLang="en-US" dirty="0"/>
              <a:t>외부 링크 </a:t>
            </a:r>
            <a:r>
              <a:rPr lang="en-US" altLang="ko-KR" dirty="0"/>
              <a:t>X)</a:t>
            </a:r>
          </a:p>
          <a:p>
            <a:pPr lvl="1"/>
            <a:r>
              <a:rPr lang="ko-KR" altLang="en-US" dirty="0"/>
              <a:t>힌트는 최초의 </a:t>
            </a:r>
            <a:r>
              <a:rPr lang="en-US" altLang="ko-KR" dirty="0"/>
              <a:t>App </a:t>
            </a:r>
            <a:r>
              <a:rPr lang="ko-KR" altLang="en-US" dirty="0"/>
              <a:t>컴포넌트 코드를 기억해 보세요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버튼은 </a:t>
            </a:r>
            <a:r>
              <a:rPr lang="en-US" altLang="ko-KR" dirty="0"/>
              <a:t>A </a:t>
            </a:r>
            <a:r>
              <a:rPr lang="ko-KR" altLang="en-US" dirty="0"/>
              <a:t>태그로 만들어도 무방합니다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93589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디버그의 편의성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6133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에러 메시지를 보려면 </a:t>
            </a:r>
            <a:r>
              <a:rPr lang="en-US" altLang="ko-KR" dirty="0"/>
              <a:t>Console </a:t>
            </a:r>
            <a:r>
              <a:rPr lang="ko-KR" altLang="en-US" dirty="0"/>
              <a:t>창을 띄워서 봐야 했지만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는 치명적 버그일 경우 바로 화면에 띄워 버립니다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8DBC1B-5901-7E2B-982F-F49F11DF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32" y="2939972"/>
            <a:ext cx="634453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30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Strict!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React </a:t>
            </a:r>
            <a:r>
              <a:rPr lang="ko-KR" altLang="en-US" dirty="0"/>
              <a:t>는 기존 </a:t>
            </a:r>
            <a:r>
              <a:rPr lang="en-US" altLang="ko-KR" dirty="0"/>
              <a:t>JS</a:t>
            </a:r>
            <a:r>
              <a:rPr lang="ko-KR" altLang="en-US" dirty="0"/>
              <a:t>의 문제점을 보완하고자 프레임워크 레벨에서 자체적으로 </a:t>
            </a:r>
            <a:r>
              <a:rPr lang="en-US" altLang="ko-KR" dirty="0"/>
              <a:t>Strict </a:t>
            </a:r>
            <a:r>
              <a:rPr lang="ko-KR" altLang="en-US" dirty="0"/>
              <a:t>모드를 강제합니다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실수하면 바로 어디서 실수 했는지</a:t>
            </a:r>
            <a:r>
              <a:rPr lang="en-US" altLang="ko-KR" dirty="0"/>
              <a:t>, </a:t>
            </a:r>
            <a:r>
              <a:rPr lang="ko-KR" altLang="en-US" dirty="0"/>
              <a:t>그리고 상당히 디테일한 리포트를 제공하기 때문에 장점이 많습니다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118526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pic>
        <p:nvPicPr>
          <p:cNvPr id="1026" name="Picture 2" descr="ppt에 유용한 화살표, 동그라미, 별표 ~ 올려요~[png파일] : 네이버 블로그">
            <a:extLst>
              <a:ext uri="{FF2B5EF4-FFF2-40B4-BE49-F238E27FC236}">
                <a16:creationId xmlns:a16="http://schemas.microsoft.com/office/drawing/2014/main" id="{ACA8BA80-5365-BEEF-B631-6D97B1692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79" y="338624"/>
            <a:ext cx="2479221" cy="24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60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FP 특징 5가지 정리 | ENFP 성격, 직업, 연애, 궁합, 팩폭, 연예인 - 뚝딱 뉴스">
            <a:extLst>
              <a:ext uri="{FF2B5EF4-FFF2-40B4-BE49-F238E27FC236}">
                <a16:creationId xmlns:a16="http://schemas.microsoft.com/office/drawing/2014/main" id="{60B01ADB-39A6-6F2A-BB9B-B7CCE0660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64916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매우 중요한 개념입니다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간단하게 표현하면 중요한 변수 정도로 생각을 하셔도 됩니다</a:t>
            </a:r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State </a:t>
            </a:r>
            <a:r>
              <a:rPr lang="ko-KR" altLang="en-US" dirty="0"/>
              <a:t>의 뜻이 </a:t>
            </a:r>
            <a:r>
              <a:rPr lang="ko-KR" altLang="en-US" dirty="0" err="1"/>
              <a:t>뭐죠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상태를 의미 합니다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리액트에서</a:t>
            </a:r>
            <a:r>
              <a:rPr lang="ko-KR" altLang="en-US" dirty="0"/>
              <a:t> 컴포넌트에 대한 상태를 의미 합니다</a:t>
            </a:r>
            <a:endParaRPr lang="en-US" altLang="ko-KR" dirty="0"/>
          </a:p>
          <a:p>
            <a:r>
              <a:rPr lang="ko-KR" altLang="en-US" dirty="0"/>
              <a:t>사용하는 이유는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가 변경되면 해당 컴포넌트는 바로 다시 렌더링이 되기 때문에 컴포넌트의 유동성 관리가 쉽습니다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2330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486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22466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이런 코드가 있다고 가정해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1B3D1-074D-84A5-F314-1D4DD37CB60F}"/>
              </a:ext>
            </a:extLst>
          </p:cNvPr>
          <p:cNvSpPr txBox="1"/>
          <p:nvPr/>
        </p:nvSpPr>
        <p:spPr>
          <a:xfrm>
            <a:off x="758227" y="2192923"/>
            <a:ext cx="918247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29668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영어로</a:t>
            </a:r>
            <a:r>
              <a:rPr lang="en-US" altLang="ko-KR" dirty="0"/>
              <a:t>! </a:t>
            </a:r>
            <a:r>
              <a:rPr lang="ko-KR" altLang="en-US" dirty="0"/>
              <a:t>버튼을 누르면 </a:t>
            </a:r>
            <a:r>
              <a:rPr lang="en-US" altLang="ko-KR" dirty="0"/>
              <a:t>teacher </a:t>
            </a:r>
            <a:r>
              <a:rPr lang="ko-KR" altLang="en-US" dirty="0"/>
              <a:t>를 이효석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tetz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1B3D1-074D-84A5-F314-1D4DD37CB60F}"/>
              </a:ext>
            </a:extLst>
          </p:cNvPr>
          <p:cNvSpPr txBox="1"/>
          <p:nvPr/>
        </p:nvSpPr>
        <p:spPr>
          <a:xfrm>
            <a:off x="758227" y="2174817"/>
            <a:ext cx="9182477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24109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버튼을 누르면 어떻게 될까요</a:t>
            </a:r>
            <a:r>
              <a:rPr lang="en-US" altLang="ko-KR" dirty="0"/>
              <a:t>? </a:t>
            </a:r>
            <a:r>
              <a:rPr lang="ko-KR" altLang="en-US" dirty="0"/>
              <a:t>글자가 변경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애석하게도 글자는 변경되지 않습니다</a:t>
            </a:r>
            <a:r>
              <a:rPr lang="en-US" altLang="ko-KR" dirty="0"/>
              <a:t>! </a:t>
            </a:r>
            <a:r>
              <a:rPr lang="ko-KR" altLang="en-US" dirty="0"/>
              <a:t>그런데 </a:t>
            </a:r>
            <a:r>
              <a:rPr lang="en-US" altLang="ko-KR" dirty="0"/>
              <a:t>console.log </a:t>
            </a:r>
            <a:r>
              <a:rPr lang="ko-KR" altLang="en-US" dirty="0"/>
              <a:t>를 보면 분명 </a:t>
            </a:r>
            <a:r>
              <a:rPr lang="en-US" altLang="ko-KR" dirty="0"/>
              <a:t>teacher </a:t>
            </a:r>
            <a:r>
              <a:rPr lang="ko-KR" altLang="en-US" dirty="0"/>
              <a:t>변수는 </a:t>
            </a:r>
            <a:r>
              <a:rPr lang="en-US" altLang="ko-KR" dirty="0" err="1"/>
              <a:t>tetz</a:t>
            </a:r>
            <a:r>
              <a:rPr lang="en-US" altLang="ko-KR" dirty="0"/>
              <a:t> </a:t>
            </a:r>
            <a:r>
              <a:rPr lang="ko-KR" altLang="en-US" dirty="0"/>
              <a:t>로 변경이 되어 있네요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046BE-20DF-EFFD-9414-A34F4500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34" y="2274757"/>
            <a:ext cx="764011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5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그럼 </a:t>
            </a:r>
            <a:r>
              <a:rPr lang="en-US" altLang="ko-KR" dirty="0"/>
              <a:t>JS </a:t>
            </a:r>
            <a:r>
              <a:rPr lang="ko-KR" altLang="en-US" dirty="0"/>
              <a:t>적으로 버튼을 클릭 했을 때</a:t>
            </a:r>
            <a:r>
              <a:rPr lang="en-US" altLang="ko-KR" dirty="0"/>
              <a:t>, </a:t>
            </a:r>
            <a:r>
              <a:rPr lang="ko-KR" altLang="en-US" dirty="0"/>
              <a:t>이효석을 </a:t>
            </a:r>
            <a:r>
              <a:rPr lang="en-US" altLang="ko-KR" dirty="0" err="1"/>
              <a:t>tetz</a:t>
            </a:r>
            <a:r>
              <a:rPr lang="en-US" altLang="ko-KR" dirty="0"/>
              <a:t> </a:t>
            </a:r>
            <a:r>
              <a:rPr lang="ko-KR" altLang="en-US" dirty="0"/>
              <a:t>로 변경 하려면 어찌하면 될까요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75821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CC7169-3DC7-1449-62C5-C461B6F5AD20}"/>
              </a:ext>
            </a:extLst>
          </p:cNvPr>
          <p:cNvSpPr txBox="1"/>
          <p:nvPr/>
        </p:nvSpPr>
        <p:spPr>
          <a:xfrm>
            <a:off x="477572" y="400522"/>
            <a:ext cx="922774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".App &gt; 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415771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React </a:t>
            </a:r>
            <a:r>
              <a:rPr lang="ko-KR" altLang="en-US" dirty="0"/>
              <a:t>는 컴포넌트 적으로 변화가 자주 일어나는 곳에서 사용하면 좋다고 했었습니다</a:t>
            </a:r>
            <a:r>
              <a:rPr lang="en-US" altLang="ko-KR" dirty="0"/>
              <a:t>! (</a:t>
            </a:r>
            <a:r>
              <a:rPr lang="ko-KR" altLang="en-US" dirty="0"/>
              <a:t>빠르고 부드럽기 때문에</a:t>
            </a:r>
            <a:r>
              <a:rPr lang="en-US" altLang="ko-KR" dirty="0"/>
              <a:t>!)</a:t>
            </a:r>
          </a:p>
          <a:p>
            <a:r>
              <a:rPr lang="ko-KR" altLang="en-US" dirty="0"/>
              <a:t>그런데 이렇게 쓴다면</a:t>
            </a:r>
            <a:r>
              <a:rPr lang="en-US" altLang="ko-KR" dirty="0"/>
              <a:t>……</a:t>
            </a:r>
          </a:p>
        </p:txBody>
      </p:sp>
      <p:pic>
        <p:nvPicPr>
          <p:cNvPr id="1026" name="Picture 2" descr="아는형님 서장훈 이게 무슨 의미가 있니 의미없다 부질없다 짤 - 짤봇">
            <a:extLst>
              <a:ext uri="{FF2B5EF4-FFF2-40B4-BE49-F238E27FC236}">
                <a16:creationId xmlns:a16="http://schemas.microsoft.com/office/drawing/2014/main" id="{A5B12DBE-2B9E-4BDF-4800-94E6C840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222" y="3030884"/>
            <a:ext cx="6210207" cy="327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1015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63795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앞서 </a:t>
            </a:r>
            <a:r>
              <a:rPr lang="en-US" altLang="ko-KR" dirty="0"/>
              <a:t>state </a:t>
            </a:r>
            <a:r>
              <a:rPr lang="ko-KR" altLang="en-US" dirty="0"/>
              <a:t>가 변경 되면</a:t>
            </a:r>
            <a:r>
              <a:rPr lang="en-US" altLang="ko-KR" dirty="0"/>
              <a:t>, </a:t>
            </a:r>
            <a:r>
              <a:rPr lang="ko-KR" altLang="en-US" dirty="0" err="1"/>
              <a:t>리액트에서는</a:t>
            </a:r>
            <a:r>
              <a:rPr lang="ko-KR" altLang="en-US" dirty="0"/>
              <a:t> 해당 부분을 바로 </a:t>
            </a:r>
            <a:r>
              <a:rPr lang="ko-KR" altLang="en-US" dirty="0" err="1"/>
              <a:t>리렌더링</a:t>
            </a:r>
            <a:r>
              <a:rPr lang="en-US" altLang="ko-KR" dirty="0"/>
              <a:t>(</a:t>
            </a:r>
            <a:r>
              <a:rPr lang="ko-KR" altLang="en-US" dirty="0"/>
              <a:t>다시 그려주기</a:t>
            </a:r>
            <a:r>
              <a:rPr lang="en-US" altLang="ko-KR" dirty="0"/>
              <a:t>) </a:t>
            </a:r>
            <a:r>
              <a:rPr lang="ko-KR" altLang="en-US" dirty="0"/>
              <a:t>한다고 말씀을 드렸었는데요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한번 </a:t>
            </a:r>
            <a:r>
              <a:rPr lang="en-US" altLang="ko-KR" dirty="0"/>
              <a:t>state </a:t>
            </a:r>
            <a:r>
              <a:rPr lang="ko-KR" altLang="en-US" dirty="0"/>
              <a:t>를 사용해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603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재미로 알아보는 MBTI 성격유형별 팩폭 모음 1탄 : 네이버 블로그">
            <a:extLst>
              <a:ext uri="{FF2B5EF4-FFF2-40B4-BE49-F238E27FC236}">
                <a16:creationId xmlns:a16="http://schemas.microsoft.com/office/drawing/2014/main" id="{212F106F-F74B-1EFC-D0FA-0845CE6B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01091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2FF04-B3F9-6612-C4CE-5E5F0C474DD0}"/>
              </a:ext>
            </a:extLst>
          </p:cNvPr>
          <p:cNvSpPr txBox="1"/>
          <p:nvPr/>
        </p:nvSpPr>
        <p:spPr>
          <a:xfrm>
            <a:off x="513783" y="372403"/>
            <a:ext cx="8947087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094464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/>
              <a:t>state </a:t>
            </a:r>
            <a:r>
              <a:rPr lang="ko-KR" altLang="en-US" dirty="0"/>
              <a:t>를 활용하면 훨씬 쉽게 변경 사항을 </a:t>
            </a:r>
            <a:r>
              <a:rPr lang="en-US" altLang="ko-KR" dirty="0"/>
              <a:t>HTML</a:t>
            </a:r>
            <a:r>
              <a:rPr lang="ko-KR" altLang="en-US" dirty="0"/>
              <a:t> 반영할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문법에 대해서 차근차근 알아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896616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F6A5-41C5-7A99-99B4-854490D27D9F}"/>
              </a:ext>
            </a:extLst>
          </p:cNvPr>
          <p:cNvSpPr txBox="1"/>
          <p:nvPr/>
        </p:nvSpPr>
        <p:spPr>
          <a:xfrm>
            <a:off x="377982" y="1541848"/>
            <a:ext cx="11165187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28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2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스테이트이름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스테이트변경함수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140300"/>
            <a:ext cx="11260802" cy="3717699"/>
          </a:xfrm>
        </p:spPr>
        <p:txBody>
          <a:bodyPr>
            <a:normAutofit/>
          </a:bodyPr>
          <a:lstStyle/>
          <a:p>
            <a:r>
              <a:rPr lang="ko-KR" altLang="en-US" dirty="0"/>
              <a:t>먼저 상태를 관리하는 </a:t>
            </a:r>
            <a:r>
              <a:rPr lang="en-US" altLang="ko-KR" dirty="0"/>
              <a:t>state </a:t>
            </a:r>
            <a:r>
              <a:rPr lang="ko-KR" altLang="en-US" dirty="0"/>
              <a:t>를 배열의 첫번째로 정해주고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state </a:t>
            </a:r>
            <a:r>
              <a:rPr lang="ko-KR" altLang="en-US" dirty="0"/>
              <a:t>를 변경 할 수 있는 함수를 두번째로 지정해 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useState</a:t>
            </a:r>
            <a:r>
              <a:rPr lang="ko-KR" altLang="en-US" dirty="0"/>
              <a:t> 의 </a:t>
            </a:r>
            <a:r>
              <a:rPr lang="en-US" altLang="ko-KR" dirty="0"/>
              <a:t>() </a:t>
            </a:r>
            <a:r>
              <a:rPr lang="ko-KR" altLang="en-US" dirty="0"/>
              <a:t>안에는 </a:t>
            </a:r>
            <a:r>
              <a:rPr lang="en-US" altLang="ko-KR" dirty="0"/>
              <a:t>state </a:t>
            </a:r>
            <a:r>
              <a:rPr lang="ko-KR" altLang="en-US" dirty="0"/>
              <a:t>의 초기 값을 넣어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84276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tting To Know the useState Hook in React, Part One: Your First State | by  Liz Kaufman | School Of Code Blog">
            <a:extLst>
              <a:ext uri="{FF2B5EF4-FFF2-40B4-BE49-F238E27FC236}">
                <a16:creationId xmlns:a16="http://schemas.microsoft.com/office/drawing/2014/main" id="{09366AF4-5EF2-0091-369E-037E4028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7" y="1160259"/>
            <a:ext cx="10647066" cy="40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63286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원리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는 단순하게 동작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state </a:t>
            </a:r>
            <a:r>
              <a:rPr lang="ko-KR" altLang="en-US" dirty="0"/>
              <a:t>가 이전의 값과 달라지면 해당 컴포넌트를 다시 렌더링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“</a:t>
            </a:r>
            <a:r>
              <a:rPr lang="ko-KR" altLang="en-US" dirty="0"/>
              <a:t>이효석</a:t>
            </a:r>
            <a:r>
              <a:rPr lang="en-US" altLang="ko-KR" dirty="0"/>
              <a:t>”</a:t>
            </a:r>
            <a:r>
              <a:rPr lang="ko-KR" altLang="en-US" dirty="0"/>
              <a:t>으로 지정 되어있던 초기 값이 </a:t>
            </a:r>
            <a:r>
              <a:rPr lang="en-US" altLang="ko-KR" dirty="0"/>
              <a:t>“</a:t>
            </a:r>
            <a:r>
              <a:rPr lang="en-US" altLang="ko-KR" dirty="0" err="1"/>
              <a:t>tetz</a:t>
            </a:r>
            <a:r>
              <a:rPr lang="en-US" altLang="ko-KR" dirty="0"/>
              <a:t>”</a:t>
            </a:r>
            <a:r>
              <a:rPr lang="ko-KR" altLang="en-US" dirty="0"/>
              <a:t>로 변경 되었기 때문에 해당 </a:t>
            </a:r>
            <a:r>
              <a:rPr lang="en-US" altLang="ko-KR" dirty="0"/>
              <a:t>HTML</a:t>
            </a:r>
            <a:r>
              <a:rPr lang="ko-KR" altLang="en-US" dirty="0"/>
              <a:t>을 다시 렌더링 한 것이죠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14283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원리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ko-KR" altLang="en-US" dirty="0"/>
              <a:t>이런 코드는 무한히 새롭게 렌더링이 됩니다</a:t>
            </a:r>
            <a:r>
              <a:rPr lang="en-US" altLang="ko-KR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42504-7A89-CDA4-4A9B-88BBDE81D091}"/>
              </a:ext>
            </a:extLst>
          </p:cNvPr>
          <p:cNvSpPr txBox="1"/>
          <p:nvPr/>
        </p:nvSpPr>
        <p:spPr>
          <a:xfrm>
            <a:off x="785387" y="2206596"/>
            <a:ext cx="10142145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"+"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반복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305433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이런 코드도 한번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42504-7A89-CDA4-4A9B-88BBDE81D091}"/>
              </a:ext>
            </a:extLst>
          </p:cNvPr>
          <p:cNvSpPr txBox="1"/>
          <p:nvPr/>
        </p:nvSpPr>
        <p:spPr>
          <a:xfrm>
            <a:off x="595264" y="1455140"/>
            <a:ext cx="10142145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90099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이런 코드도 한번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12FF0-EB3F-4506-E422-13391A57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302456"/>
            <a:ext cx="11260802" cy="3555543"/>
          </a:xfrm>
        </p:spPr>
        <p:txBody>
          <a:bodyPr>
            <a:normAutofit/>
          </a:bodyPr>
          <a:lstStyle/>
          <a:p>
            <a:r>
              <a:rPr lang="ko-KR" altLang="en-US" dirty="0"/>
              <a:t>보시는 것처럼</a:t>
            </a:r>
            <a:r>
              <a:rPr lang="en-US" altLang="ko-KR" dirty="0"/>
              <a:t>! state </a:t>
            </a:r>
            <a:r>
              <a:rPr lang="ko-KR" altLang="en-US" dirty="0"/>
              <a:t>가 변경이 되네요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그런데 </a:t>
            </a:r>
            <a:r>
              <a:rPr lang="ko-KR" altLang="en-US" dirty="0" err="1"/>
              <a:t>리렌더링은</a:t>
            </a:r>
            <a:r>
              <a:rPr lang="ko-KR" altLang="en-US" dirty="0"/>
              <a:t> 발생하지 않습니다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41A321-C733-A82C-BBEB-B943EDEB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5" y="1446602"/>
            <a:ext cx="7840169" cy="1629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44457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한눈에 보는 드라마 '시그널'">
            <a:extLst>
              <a:ext uri="{FF2B5EF4-FFF2-40B4-BE49-F238E27FC236}">
                <a16:creationId xmlns:a16="http://schemas.microsoft.com/office/drawing/2014/main" id="{F7260FFC-8847-ACF1-C2B0-DC543E9B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673" y="2735938"/>
            <a:ext cx="6761122" cy="380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3EC97-FB85-7E50-7D66-8A3F9033FBA4}"/>
              </a:ext>
            </a:extLst>
          </p:cNvPr>
          <p:cNvSpPr txBox="1"/>
          <p:nvPr/>
        </p:nvSpPr>
        <p:spPr>
          <a:xfrm>
            <a:off x="314608" y="953373"/>
            <a:ext cx="11165187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28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2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스테이트이름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스테이트변경함수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48DAE71-6E77-123F-DD60-C1401E4B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99" y="2741861"/>
            <a:ext cx="3880064" cy="3555543"/>
          </a:xfrm>
        </p:spPr>
        <p:txBody>
          <a:bodyPr>
            <a:normAutofit/>
          </a:bodyPr>
          <a:lstStyle/>
          <a:p>
            <a:r>
              <a:rPr lang="ko-KR" altLang="en-US" dirty="0"/>
              <a:t>상태 변경 함수로 변경을 해야만 </a:t>
            </a:r>
            <a:r>
              <a:rPr lang="en-US" altLang="ko-KR" dirty="0"/>
              <a:t>React </a:t>
            </a:r>
            <a:r>
              <a:rPr lang="ko-KR" altLang="en-US" dirty="0"/>
              <a:t>가 </a:t>
            </a:r>
            <a:r>
              <a:rPr lang="en-US" altLang="ko-KR" dirty="0"/>
              <a:t>state </a:t>
            </a:r>
            <a:r>
              <a:rPr lang="ko-KR" altLang="en-US" dirty="0"/>
              <a:t>변경을 알아차리고 </a:t>
            </a:r>
            <a:r>
              <a:rPr lang="en-US" altLang="ko-KR" dirty="0"/>
              <a:t>html </a:t>
            </a:r>
            <a:r>
              <a:rPr lang="ko-KR" altLang="en-US" dirty="0"/>
              <a:t>을 변경해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201166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주의 사항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858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akaoemoticon 비즈샵">
            <a:extLst>
              <a:ext uri="{FF2B5EF4-FFF2-40B4-BE49-F238E27FC236}">
                <a16:creationId xmlns:a16="http://schemas.microsoft.com/office/drawing/2014/main" id="{797DC84A-E125-8CF7-DED2-AD31264FC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214181"/>
            <a:ext cx="6061482" cy="606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3804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상태 변경 함수는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꼭 함수 정의를 하고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/>
              <a:t>Return </a:t>
            </a:r>
            <a:r>
              <a:rPr lang="ko-KR" altLang="en-US" dirty="0"/>
              <a:t>내부에서 함수 정의를 하지 않고 바로 상태 변경 함수를 호출하면 클릭이 안되어도 실행이 되기 때문에 무한 루프에 빠지게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State </a:t>
            </a:r>
            <a:r>
              <a:rPr lang="ko-KR" altLang="en-US" dirty="0"/>
              <a:t>가 변경되면 당연히 </a:t>
            </a:r>
            <a:r>
              <a:rPr lang="en-US" altLang="ko-KR" dirty="0"/>
              <a:t>return </a:t>
            </a:r>
            <a:r>
              <a:rPr lang="ko-KR" altLang="en-US" dirty="0"/>
              <a:t>내부에 있는 요소를 다시 렌더링 해야 하니 </a:t>
            </a:r>
            <a:r>
              <a:rPr lang="en-US" altLang="ko-KR" dirty="0"/>
              <a:t>return </a:t>
            </a:r>
            <a:r>
              <a:rPr lang="ko-KR" altLang="en-US" dirty="0"/>
              <a:t>을 호출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다시 상태 변경 함수 호출 </a:t>
            </a:r>
            <a:r>
              <a:rPr lang="en-US" altLang="ko-KR" dirty="0">
                <a:sym typeface="Wingdings" panose="05000000000000000000" pitchFamily="2" charset="2"/>
              </a:rPr>
              <a:t> return </a:t>
            </a:r>
            <a:r>
              <a:rPr lang="ko-KR" altLang="en-US" dirty="0">
                <a:sym typeface="Wingdings" panose="05000000000000000000" pitchFamily="2" charset="2"/>
              </a:rPr>
              <a:t>호출의 무한 루프가 되죠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29979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354100-3FF4-149E-A4F0-8649E11EC9AA}"/>
              </a:ext>
            </a:extLst>
          </p:cNvPr>
          <p:cNvSpPr txBox="1"/>
          <p:nvPr/>
        </p:nvSpPr>
        <p:spPr>
          <a:xfrm>
            <a:off x="468516" y="377796"/>
            <a:ext cx="877507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5F3E1A-27EE-4E87-FC07-5985E0D6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5" y="3994476"/>
            <a:ext cx="7294531" cy="23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3703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요렇게 쓰세요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/>
              <a:t>return </a:t>
            </a:r>
            <a:r>
              <a:rPr lang="ko-KR" altLang="en-US" dirty="0"/>
              <a:t>에서 익명함수로 정의해서 사용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76AA8-040C-188D-3C2D-60540D6C187C}"/>
              </a:ext>
            </a:extLst>
          </p:cNvPr>
          <p:cNvSpPr txBox="1"/>
          <p:nvPr/>
        </p:nvSpPr>
        <p:spPr>
          <a:xfrm>
            <a:off x="740122" y="2224702"/>
            <a:ext cx="945408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0657572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요렇게 쓰세요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ko-KR" altLang="en-US" dirty="0"/>
              <a:t>아예 함수로 만들어서 호출하기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76AA8-040C-188D-3C2D-60540D6C187C}"/>
              </a:ext>
            </a:extLst>
          </p:cNvPr>
          <p:cNvSpPr txBox="1"/>
          <p:nvPr/>
        </p:nvSpPr>
        <p:spPr>
          <a:xfrm>
            <a:off x="740122" y="2224702"/>
            <a:ext cx="945408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customSetTeacher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99296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486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멋진 버튼을 한번 만들어 볼까요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23279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만들 것은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ko-KR" altLang="en-US" dirty="0"/>
              <a:t>컨디션 변경이라는 버튼을 하나 만들고</a:t>
            </a:r>
            <a:r>
              <a:rPr lang="en-US" altLang="ko-KR" dirty="0"/>
              <a:t>, </a:t>
            </a:r>
            <a:r>
              <a:rPr lang="ko-KR" altLang="en-US" dirty="0"/>
              <a:t>컨디션 변경을 클릭 하면 이모지가 변경되는 컴포넌트를 만들어 </a:t>
            </a:r>
            <a:r>
              <a:rPr lang="ko-KR" altLang="en-US" dirty="0" err="1"/>
              <a:t>볼게요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6813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5E109-19EA-C103-CC62-37936ADF6865}"/>
              </a:ext>
            </a:extLst>
          </p:cNvPr>
          <p:cNvSpPr txBox="1"/>
          <p:nvPr/>
        </p:nvSpPr>
        <p:spPr>
          <a:xfrm>
            <a:off x="430796" y="369703"/>
            <a:ext cx="1021608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컨디션 변경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👍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😂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154110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좋아요 버튼 만들기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👍 이모지를 클릭하면 아래의 숫자가 </a:t>
            </a:r>
            <a:r>
              <a:rPr lang="en-US" altLang="ko-KR" dirty="0"/>
              <a:t>+1 </a:t>
            </a:r>
            <a:r>
              <a:rPr lang="ko-KR" altLang="en-US" dirty="0"/>
              <a:t>이 되는 컴포넌트를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아래의 숫자가 </a:t>
            </a:r>
            <a:r>
              <a:rPr lang="en-US" altLang="ko-KR" dirty="0"/>
              <a:t>10</a:t>
            </a:r>
            <a:r>
              <a:rPr lang="ko-KR" altLang="en-US" dirty="0"/>
              <a:t>이 넘으면 이모지를 😎 로 변경해 주세요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7188A-F878-2D23-0F7A-FF84A512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1" y="3206964"/>
            <a:ext cx="1819529" cy="2562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3B33E5-DEE5-4DEB-8E1D-CC6DB5E4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635" y="3206964"/>
            <a:ext cx="166221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88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9895152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클래스형 컴포넌트는 </a:t>
            </a:r>
            <a:r>
              <a:rPr lang="en-US" altLang="ko-KR" dirty="0"/>
              <a:t>Component </a:t>
            </a:r>
            <a:r>
              <a:rPr lang="ko-KR" altLang="en-US" dirty="0"/>
              <a:t>라는 클래스를 상속하여 사용 </a:t>
            </a:r>
            <a:r>
              <a:rPr lang="en-US" altLang="ko-KR" dirty="0">
                <a:sym typeface="Wingdings" panose="05000000000000000000" pitchFamily="2" charset="2"/>
              </a:rPr>
              <a:t> Component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임포트</a:t>
            </a:r>
            <a:r>
              <a:rPr lang="ko-KR" altLang="en-US" dirty="0">
                <a:sym typeface="Wingdings" panose="05000000000000000000" pitchFamily="2" charset="2"/>
              </a:rPr>
              <a:t> 해야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클래스에서 사용하는 생성자에 </a:t>
            </a:r>
            <a:r>
              <a:rPr lang="en-US" altLang="ko-KR" dirty="0"/>
              <a:t>state </a:t>
            </a:r>
            <a:r>
              <a:rPr lang="ko-KR" altLang="en-US" dirty="0"/>
              <a:t>값을 지정합니다</a:t>
            </a:r>
            <a:endParaRPr lang="en-US" altLang="ko-KR" dirty="0"/>
          </a:p>
          <a:p>
            <a:r>
              <a:rPr lang="en-US" altLang="ko-KR" dirty="0" err="1"/>
              <a:t>this.state</a:t>
            </a:r>
            <a:r>
              <a:rPr lang="en-US" altLang="ko-KR" dirty="0"/>
              <a:t> </a:t>
            </a:r>
            <a:r>
              <a:rPr lang="ko-KR" altLang="en-US" dirty="0"/>
              <a:t>라는 객체에 변경하고자 하는 값을 저장합니다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state </a:t>
            </a:r>
            <a:r>
              <a:rPr lang="ko-KR" altLang="en-US" dirty="0"/>
              <a:t>는 반드시 객체로 지정해서 사용해야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this.setState</a:t>
            </a:r>
            <a:r>
              <a:rPr lang="en-US" altLang="ko-KR" dirty="0"/>
              <a:t> </a:t>
            </a:r>
            <a:r>
              <a:rPr lang="ko-KR" altLang="en-US" dirty="0"/>
              <a:t>메소드를 이용하여 </a:t>
            </a:r>
            <a:r>
              <a:rPr lang="en-US" altLang="ko-KR" dirty="0" err="1"/>
              <a:t>this.state</a:t>
            </a:r>
            <a:r>
              <a:rPr lang="en-US" altLang="ko-KR" dirty="0"/>
              <a:t> </a:t>
            </a:r>
            <a:r>
              <a:rPr lang="ko-KR" altLang="en-US" dirty="0"/>
              <a:t>라는 객체에 저장 된 값을 변경 합니다</a:t>
            </a:r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변경이 일어나면 컴포넌트는 알아서 다시 렌더링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0651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짤 나눠 줄 덬? - 펭수 카테고리">
            <a:extLst>
              <a:ext uri="{FF2B5EF4-FFF2-40B4-BE49-F238E27FC236}">
                <a16:creationId xmlns:a16="http://schemas.microsoft.com/office/drawing/2014/main" id="{D568DD79-A0AC-8C6F-6839-730BA333D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242" y="183777"/>
            <a:ext cx="6163515" cy="613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6320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348688" cy="6247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1991179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769602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현재 버전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562028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함수형 컴포넌트의 초창기에는 </a:t>
            </a:r>
            <a:r>
              <a:rPr lang="ko-KR" altLang="en-US" dirty="0" err="1"/>
              <a:t>리액트의</a:t>
            </a:r>
            <a:r>
              <a:rPr lang="ko-KR" altLang="en-US" dirty="0"/>
              <a:t> 핵심 기능</a:t>
            </a:r>
            <a:r>
              <a:rPr lang="en-US" altLang="ko-KR" dirty="0"/>
              <a:t>(State, Lifecycle)</a:t>
            </a:r>
            <a:r>
              <a:rPr lang="ko-KR" altLang="en-US" dirty="0"/>
              <a:t>들을</a:t>
            </a:r>
            <a:r>
              <a:rPr lang="en-US" altLang="ko-KR" dirty="0"/>
              <a:t> </a:t>
            </a:r>
            <a:r>
              <a:rPr lang="ko-KR" altLang="en-US" dirty="0"/>
              <a:t>기능을 쓸 수 없었습니다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16.8 </a:t>
            </a:r>
            <a:r>
              <a:rPr lang="ko-KR" altLang="en-US" dirty="0"/>
              <a:t>버전 이후 부터는 </a:t>
            </a:r>
            <a:r>
              <a:rPr lang="en-US" altLang="ko-KR" dirty="0"/>
              <a:t>hooks </a:t>
            </a:r>
            <a:r>
              <a:rPr lang="ko-KR" altLang="en-US" dirty="0"/>
              <a:t>라는 메소드를 제공하여 함수형 컴포넌트에서도 핵심 기능</a:t>
            </a:r>
            <a:r>
              <a:rPr lang="en-US" altLang="ko-KR" dirty="0"/>
              <a:t>(State, Lifecycle)</a:t>
            </a:r>
            <a:r>
              <a:rPr lang="ko-KR" altLang="en-US" dirty="0"/>
              <a:t>들을</a:t>
            </a:r>
            <a:r>
              <a:rPr lang="en-US" altLang="ko-KR" dirty="0"/>
              <a:t> </a:t>
            </a:r>
            <a:r>
              <a:rPr lang="ko-KR" altLang="en-US" dirty="0"/>
              <a:t>사용이 가능해 졌습니다</a:t>
            </a:r>
            <a:endParaRPr lang="en-US" altLang="ko-KR" dirty="0"/>
          </a:p>
          <a:p>
            <a:r>
              <a:rPr lang="ko-KR" altLang="en-US" dirty="0"/>
              <a:t>그래서 더 간단하고 쉬운 함수형 컴포넌트만을 사용하는 시대가 열렸죠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저렇게 썼다는 것만 기억해 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1224665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4860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변수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381252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변수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state </a:t>
            </a:r>
            <a:r>
              <a:rPr lang="ko-KR" altLang="en-US" dirty="0"/>
              <a:t>와 변수를 한번 비교해 볼까요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6414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C5538C-1626-A4AD-2409-5646AB6293CA}"/>
              </a:ext>
            </a:extLst>
          </p:cNvPr>
          <p:cNvSpPr txBox="1"/>
          <p:nvPr/>
        </p:nvSpPr>
        <p:spPr>
          <a:xfrm>
            <a:off x="215020" y="61110"/>
            <a:ext cx="7942152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`state: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/ variable: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99304-610C-CD23-1F0A-66B6AF4CD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916" y="61110"/>
            <a:ext cx="2611670" cy="38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46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State!?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변수는 왜 계속 </a:t>
            </a:r>
            <a:r>
              <a:rPr lang="en-US" altLang="ko-KR" dirty="0"/>
              <a:t>1</a:t>
            </a:r>
            <a:r>
              <a:rPr lang="ko-KR" altLang="en-US" dirty="0"/>
              <a:t>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State </a:t>
            </a:r>
            <a:r>
              <a:rPr lang="ko-KR" altLang="en-US" dirty="0"/>
              <a:t>가 변경되면 해당 </a:t>
            </a:r>
            <a:r>
              <a:rPr lang="en-US" altLang="ko-KR" dirty="0"/>
              <a:t>state </a:t>
            </a:r>
            <a:r>
              <a:rPr lang="ko-KR" altLang="en-US" dirty="0"/>
              <a:t>를 정의한 컴포넌트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가 다시 </a:t>
            </a:r>
            <a:r>
              <a:rPr lang="ko-KR" altLang="en-US" dirty="0" err="1"/>
              <a:t>랜더링</a:t>
            </a:r>
            <a:r>
              <a:rPr lang="ko-KR" altLang="en-US" dirty="0"/>
              <a:t>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함수가 다시 읽혀지면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변수는 그 때 다시 정의가 되겠죠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그래서 계속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로 머물게 되는 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06951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4486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사용시 주의 사항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22292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328390"/>
            <a:ext cx="5370990" cy="5529609"/>
          </a:xfrm>
        </p:spPr>
        <p:txBody>
          <a:bodyPr/>
          <a:lstStyle/>
          <a:p>
            <a:r>
              <a:rPr lang="en-US" altLang="ko-KR" dirty="0"/>
              <a:t>State</a:t>
            </a:r>
            <a:r>
              <a:rPr lang="ko-KR" altLang="en-US" dirty="0"/>
              <a:t> 의 초기 값을 배열로 세팅해 보겠습니다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C14B-4B21-6F36-7CF8-9BAE50FCB012}"/>
              </a:ext>
            </a:extLst>
          </p:cNvPr>
          <p:cNvSpPr txBox="1"/>
          <p:nvPr/>
        </p:nvSpPr>
        <p:spPr>
          <a:xfrm>
            <a:off x="663388" y="1328390"/>
            <a:ext cx="558501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3112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아무리 눌러도 변화가 없네요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분명 값이 </a:t>
            </a:r>
            <a:r>
              <a:rPr lang="en-US" altLang="ko-KR" dirty="0"/>
              <a:t>0 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로 변화 했는데 왜</a:t>
            </a:r>
            <a:r>
              <a:rPr lang="en-US" altLang="ko-KR" dirty="0"/>
              <a:t>? </a:t>
            </a:r>
            <a:r>
              <a:rPr lang="ko-KR" altLang="en-US" dirty="0"/>
              <a:t>변경이 안되죠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아시는 분</a:t>
            </a:r>
            <a:r>
              <a:rPr lang="en-US" altLang="ko-KR" dirty="0"/>
              <a:t>???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4847-D5F2-8B10-5A69-E5AF97A9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89" y="3172780"/>
            <a:ext cx="7678222" cy="3210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732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vLog__[React]">
            <a:extLst>
              <a:ext uri="{FF2B5EF4-FFF2-40B4-BE49-F238E27FC236}">
                <a16:creationId xmlns:a16="http://schemas.microsoft.com/office/drawing/2014/main" id="{66D8C412-3BBB-8108-227A-1B219CA1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28" y="1287525"/>
            <a:ext cx="7955944" cy="4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7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AA461-D17E-BC98-2F36-639180E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41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DC611-DA6F-6606-E47F-4D0D3C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263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41D07-A9EE-8FED-B8A0-7E9FD9F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99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2CE05-C1A3-F2A9-90E8-861A98EC425B}"/>
              </a:ext>
            </a:extLst>
          </p:cNvPr>
          <p:cNvSpPr txBox="1"/>
          <p:nvPr/>
        </p:nvSpPr>
        <p:spPr>
          <a:xfrm>
            <a:off x="767281" y="2165328"/>
            <a:ext cx="609750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801543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또는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2CE05-C1A3-F2A9-90E8-861A98EC425B}"/>
              </a:ext>
            </a:extLst>
          </p:cNvPr>
          <p:cNvSpPr txBox="1"/>
          <p:nvPr/>
        </p:nvSpPr>
        <p:spPr>
          <a:xfrm>
            <a:off x="1996006" y="1415538"/>
            <a:ext cx="6097508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665243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객체를 쓰면</a:t>
            </a:r>
            <a:r>
              <a:rPr lang="en-US" altLang="ko-KR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A883D-28DF-B1EA-D4B6-3299A881E44C}"/>
              </a:ext>
            </a:extLst>
          </p:cNvPr>
          <p:cNvSpPr txBox="1"/>
          <p:nvPr/>
        </p:nvSpPr>
        <p:spPr>
          <a:xfrm>
            <a:off x="3211717" y="1413070"/>
            <a:ext cx="7878779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791468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역시 변화가 없습니다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B57E79-B675-D810-5116-D412CF5B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13" y="2162147"/>
            <a:ext cx="8354591" cy="2905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698041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C5F809-C0BB-001E-B083-787B34438674}"/>
              </a:ext>
            </a:extLst>
          </p:cNvPr>
          <p:cNvSpPr txBox="1"/>
          <p:nvPr/>
        </p:nvSpPr>
        <p:spPr>
          <a:xfrm>
            <a:off x="314609" y="343938"/>
            <a:ext cx="7933098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39F367-8FC4-5561-CFA6-C45F3CA9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59" y="4432114"/>
            <a:ext cx="7012453" cy="20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8236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7C5C4-E495-0E3B-6960-05BE72877E37}"/>
              </a:ext>
            </a:extLst>
          </p:cNvPr>
          <p:cNvSpPr txBox="1"/>
          <p:nvPr/>
        </p:nvSpPr>
        <p:spPr>
          <a:xfrm>
            <a:off x="287449" y="214057"/>
            <a:ext cx="854873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E5D97-D190-120D-A824-C8B440BB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59" y="4432114"/>
            <a:ext cx="7012453" cy="20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038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자주 값이 변경이 되고</a:t>
            </a:r>
            <a:r>
              <a:rPr lang="en-US" altLang="ko-KR" dirty="0"/>
              <a:t>, </a:t>
            </a:r>
            <a:r>
              <a:rPr lang="ko-KR" altLang="en-US" dirty="0"/>
              <a:t>변경 사항을 바로바로 보여줘야 하면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로 선언해서 쓰자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배열 또는 객체로 쓰기 보다는 하나의 원시 값으로 쓰는 것이 좋다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배열 또는 객체로 사용을 해야 한다면</a:t>
            </a:r>
            <a:r>
              <a:rPr lang="en-US" altLang="ko-KR" dirty="0">
                <a:sym typeface="Wingdings" panose="05000000000000000000" pitchFamily="2" charset="2"/>
              </a:rPr>
              <a:t>, JS</a:t>
            </a:r>
            <a:r>
              <a:rPr lang="ko-KR" altLang="en-US" dirty="0">
                <a:sym typeface="Wingdings" panose="05000000000000000000" pitchFamily="2" charset="2"/>
              </a:rPr>
              <a:t>의 객체 타입 데이터의 특성을 잘 생각해서 사용하자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07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22E03-BBA1-ED64-3B64-A65ECC1B0235}"/>
              </a:ext>
            </a:extLst>
          </p:cNvPr>
          <p:cNvSpPr txBox="1"/>
          <p:nvPr/>
        </p:nvSpPr>
        <p:spPr>
          <a:xfrm>
            <a:off x="3191198" y="1667187"/>
            <a:ext cx="580960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Why?</a:t>
            </a:r>
            <a:endParaRPr lang="ko-KR" altLang="en-US" sz="16600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0077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C9937E2-CB64-F039-71E4-0FBC0F8AC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0"/>
            <a:ext cx="7915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4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22E03-BBA1-ED64-3B64-A65ECC1B0235}"/>
              </a:ext>
            </a:extLst>
          </p:cNvPr>
          <p:cNvSpPr txBox="1"/>
          <p:nvPr/>
        </p:nvSpPr>
        <p:spPr>
          <a:xfrm>
            <a:off x="3191198" y="610174"/>
            <a:ext cx="580960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Why?</a:t>
            </a:r>
            <a:endParaRPr lang="ko-KR" altLang="en-US" sz="16600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Picture 2" descr="DevLog__[React]">
            <a:extLst>
              <a:ext uri="{FF2B5EF4-FFF2-40B4-BE49-F238E27FC236}">
                <a16:creationId xmlns:a16="http://schemas.microsoft.com/office/drawing/2014/main" id="{EE8268F6-6D03-8746-5C21-A0BEDD87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3538057"/>
            <a:ext cx="5715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0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생태계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5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ckoverflow - Javascript로 styling하기 vs CSS로 styling하기">
            <a:extLst>
              <a:ext uri="{FF2B5EF4-FFF2-40B4-BE49-F238E27FC236}">
                <a16:creationId xmlns:a16="http://schemas.microsoft.com/office/drawing/2014/main" id="{BC586147-47FE-3711-6902-877E5298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338263"/>
            <a:ext cx="62865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10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955630-178D-7327-3850-6E0A5289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94" y="187097"/>
            <a:ext cx="5458761" cy="66709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484952-33C1-8724-71F2-02DEDF69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3" y="187097"/>
            <a:ext cx="4740708" cy="2999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9C3A4-F4DE-233E-30E5-63E6A74E22AA}"/>
              </a:ext>
            </a:extLst>
          </p:cNvPr>
          <p:cNvSpPr txBox="1"/>
          <p:nvPr/>
        </p:nvSpPr>
        <p:spPr>
          <a:xfrm>
            <a:off x="191813" y="3522548"/>
            <a:ext cx="3773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https://survey.stackoverflow.co/2022/#technology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68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589786F-7146-5997-8B80-A9EF36C5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65" y="233984"/>
            <a:ext cx="6963747" cy="1686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D74F9E-3B25-3920-18A7-BD23C34A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18" y="3182367"/>
            <a:ext cx="6935168" cy="15623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FE6251-FDB9-352C-3B6C-3E46C4BF524D}"/>
              </a:ext>
            </a:extLst>
          </p:cNvPr>
          <p:cNvSpPr/>
          <p:nvPr/>
        </p:nvSpPr>
        <p:spPr>
          <a:xfrm>
            <a:off x="464634" y="1452934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D47BEF-267A-7B62-6232-76A98E8024C8}"/>
              </a:ext>
            </a:extLst>
          </p:cNvPr>
          <p:cNvSpPr/>
          <p:nvPr/>
        </p:nvSpPr>
        <p:spPr>
          <a:xfrm>
            <a:off x="5025006" y="4361528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FAC5B6-04C2-C0E8-086C-E928F83F1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818" y="1403603"/>
            <a:ext cx="6839905" cy="15337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69C748-873F-7FF7-1E31-3E15EA230F1B}"/>
              </a:ext>
            </a:extLst>
          </p:cNvPr>
          <p:cNvSpPr/>
          <p:nvPr/>
        </p:nvSpPr>
        <p:spPr>
          <a:xfrm>
            <a:off x="5025006" y="2499120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AD36E1-3C64-7CCD-7B1F-43105F0DD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818" y="4995014"/>
            <a:ext cx="7030431" cy="16290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3822DE-C0EA-A391-B004-638779DB6F9A}"/>
              </a:ext>
            </a:extLst>
          </p:cNvPr>
          <p:cNvSpPr/>
          <p:nvPr/>
        </p:nvSpPr>
        <p:spPr>
          <a:xfrm>
            <a:off x="5124594" y="6214212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36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973D6CD-8059-008B-5171-694F5774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674203"/>
            <a:ext cx="8249087" cy="55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58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4D898D-C010-621D-3FB9-2DDA400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3" y="225975"/>
            <a:ext cx="5687219" cy="2476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869263-5896-AEA9-448F-810DAAF2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81" y="225975"/>
            <a:ext cx="4244367" cy="20976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D61172-DBD0-76FA-C146-91749C343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481" y="2397321"/>
            <a:ext cx="4260754" cy="19255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0BBDEC-3BAD-3849-E37C-5C1CF29A1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481" y="4396598"/>
            <a:ext cx="4277143" cy="20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2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72569E-474E-543C-2D6E-71D1E835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784288"/>
            <a:ext cx="11860280" cy="3057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FFB00-3AE9-D7C4-A5DC-76B5224BA105}"/>
              </a:ext>
            </a:extLst>
          </p:cNvPr>
          <p:cNvSpPr txBox="1"/>
          <p:nvPr/>
        </p:nvSpPr>
        <p:spPr>
          <a:xfrm>
            <a:off x="1973860" y="4055888"/>
            <a:ext cx="82442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https://chrome.google.com/webstore/detail/wappalyzer-technology-pro/gppongmhjkpfnbhagpmjfkannfbllamg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574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2D42AE-E6CA-1486-E0D9-D1CA3BA3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32" b="3618"/>
          <a:stretch/>
        </p:blipFill>
        <p:spPr>
          <a:xfrm>
            <a:off x="8624" y="823864"/>
            <a:ext cx="12183376" cy="42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18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2CC3BD-96D9-82A4-5CE4-00A5A53F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014"/>
            <a:ext cx="12192000" cy="5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69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E2472C-D309-AE5D-911C-C0288AC1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118"/>
            <a:ext cx="12192000" cy="49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69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5A2B18-F62A-371F-A941-5B103C30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102"/>
            <a:ext cx="12192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38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11874F-5DE7-B2F7-7649-DCC061D3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603"/>
            <a:ext cx="12192000" cy="492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3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759A23-A4FF-DA19-904A-E6CAC3C0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925"/>
            <a:ext cx="12192000" cy="45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99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78F915-4CBF-15FC-BB22-2C063A64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444"/>
            <a:ext cx="12192000" cy="49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67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A9E816-19C5-8CA8-3AED-77148FA8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943"/>
            <a:ext cx="12192000" cy="50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7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1A056BF5-EB68-3464-6292-3875F31F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95" y="468816"/>
            <a:ext cx="8877809" cy="59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4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37F12F-2D4F-23E1-5712-DACE4C6E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839"/>
            <a:ext cx="12192000" cy="496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2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Virtual DOM</a:t>
            </a:r>
          </a:p>
        </p:txBody>
      </p:sp>
    </p:spTree>
    <p:extLst>
      <p:ext uri="{BB962C8B-B14F-4D97-AF65-F5344CB8AC3E}">
        <p14:creationId xmlns:p14="http://schemas.microsoft.com/office/powerpoint/2010/main" val="2902385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김치국물 지우는법 베스트는 ??">
            <a:extLst>
              <a:ext uri="{FF2B5EF4-FFF2-40B4-BE49-F238E27FC236}">
                <a16:creationId xmlns:a16="http://schemas.microsoft.com/office/drawing/2014/main" id="{3158B921-8325-08B5-03B2-6E2C478B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443038"/>
            <a:ext cx="39719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596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밀레 드럼세탁기 10kg | 코스트코 코리아">
            <a:extLst>
              <a:ext uri="{FF2B5EF4-FFF2-40B4-BE49-F238E27FC236}">
                <a16:creationId xmlns:a16="http://schemas.microsoft.com/office/drawing/2014/main" id="{B9E4C7C0-7934-6ABA-EE14-AED5FDC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90" y="731590"/>
            <a:ext cx="5394820" cy="53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479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남자 레이어드 티셔츠 흰티 활용법 : 네이버 블로그">
            <a:extLst>
              <a:ext uri="{FF2B5EF4-FFF2-40B4-BE49-F238E27FC236}">
                <a16:creationId xmlns:a16="http://schemas.microsoft.com/office/drawing/2014/main" id="{9F815328-1B51-2F91-4DC9-25F17569A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27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밀레 드럼세탁기 10kg | 코스트코 코리아">
            <a:extLst>
              <a:ext uri="{FF2B5EF4-FFF2-40B4-BE49-F238E27FC236}">
                <a16:creationId xmlns:a16="http://schemas.microsoft.com/office/drawing/2014/main" id="{B9E4C7C0-7934-6ABA-EE14-AED5FDC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90" y="731590"/>
            <a:ext cx="5394820" cy="53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A3011A09-3B19-F5F8-A60D-C0D50873F6A7}"/>
              </a:ext>
            </a:extLst>
          </p:cNvPr>
          <p:cNvSpPr/>
          <p:nvPr/>
        </p:nvSpPr>
        <p:spPr>
          <a:xfrm rot="2734733">
            <a:off x="3785350" y="1246668"/>
            <a:ext cx="4231398" cy="4181027"/>
          </a:xfrm>
          <a:prstGeom prst="plus">
            <a:avLst>
              <a:gd name="adj" fmla="val 442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김치국물 지우는법 베스트는 ??">
            <a:extLst>
              <a:ext uri="{FF2B5EF4-FFF2-40B4-BE49-F238E27FC236}">
                <a16:creationId xmlns:a16="http://schemas.microsoft.com/office/drawing/2014/main" id="{3158B921-8325-08B5-03B2-6E2C478B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443038"/>
            <a:ext cx="39719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05B5B4-49CC-9939-0866-9CABF41FFFE3}"/>
              </a:ext>
            </a:extLst>
          </p:cNvPr>
          <p:cNvSpPr/>
          <p:nvPr/>
        </p:nvSpPr>
        <p:spPr>
          <a:xfrm>
            <a:off x="6392411" y="3087149"/>
            <a:ext cx="1115736" cy="1702965"/>
          </a:xfrm>
          <a:prstGeom prst="rect">
            <a:avLst/>
          </a:prstGeom>
          <a:solidFill>
            <a:srgbClr val="E0D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OM vs Virtual DOM">
            <a:extLst>
              <a:ext uri="{FF2B5EF4-FFF2-40B4-BE49-F238E27FC236}">
                <a16:creationId xmlns:a16="http://schemas.microsoft.com/office/drawing/2014/main" id="{F244CCF2-4747-2FE8-EC36-8D8B2BD5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57325"/>
            <a:ext cx="7620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74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Virtual DOM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5F72F-3D3E-8453-047C-EEE4ACB3942C}"/>
              </a:ext>
            </a:extLst>
          </p:cNvPr>
          <p:cNvSpPr txBox="1"/>
          <p:nvPr/>
        </p:nvSpPr>
        <p:spPr>
          <a:xfrm>
            <a:off x="4583406" y="3909270"/>
            <a:ext cx="3025187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부드럽고 빠르다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7649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거인의 어깨를 빌려라배연국 | 지상사- 교보문고">
            <a:extLst>
              <a:ext uri="{FF2B5EF4-FFF2-40B4-BE49-F238E27FC236}">
                <a16:creationId xmlns:a16="http://schemas.microsoft.com/office/drawing/2014/main" id="{A25A2CDA-F4FA-0857-AD73-F25852EA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214313"/>
            <a:ext cx="436245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0BCBA4E-FB73-1BED-D6B6-844507DA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4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7B523D8-332D-4A43-2B31-B1B8795C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0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70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e Information, Facebook이 스마트워치를 개발 중으로 2022년 출시 예정이라고 보도 - ROA Report">
            <a:extLst>
              <a:ext uri="{FF2B5EF4-FFF2-40B4-BE49-F238E27FC236}">
                <a16:creationId xmlns:a16="http://schemas.microsoft.com/office/drawing/2014/main" id="{D2CB4ABB-295A-F298-20A7-F14B136A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97" y="729842"/>
            <a:ext cx="9597006" cy="5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90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마블 삼대장 인피니티 워 개봉 전 정리할래?(투표 필수) - YouTube">
            <a:extLst>
              <a:ext uri="{FF2B5EF4-FFF2-40B4-BE49-F238E27FC236}">
                <a16:creationId xmlns:a16="http://schemas.microsoft.com/office/drawing/2014/main" id="{783B00A0-117F-3199-F6D9-256F9555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70" y="649884"/>
            <a:ext cx="9404059" cy="52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ngular 가이드">
            <a:extLst>
              <a:ext uri="{FF2B5EF4-FFF2-40B4-BE49-F238E27FC236}">
                <a16:creationId xmlns:a16="http://schemas.microsoft.com/office/drawing/2014/main" id="{0C42AF9E-0A01-36A2-25E0-22858C28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48" y="23340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Vue.js - 위키백과, 우리 모두의 백과사전">
            <a:extLst>
              <a:ext uri="{FF2B5EF4-FFF2-40B4-BE49-F238E27FC236}">
                <a16:creationId xmlns:a16="http://schemas.microsoft.com/office/drawing/2014/main" id="{64D9950D-D619-89ED-7B71-7B2431F4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96" y="503689"/>
            <a:ext cx="1840684" cy="18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act : react-icons">
            <a:extLst>
              <a:ext uri="{FF2B5EF4-FFF2-40B4-BE49-F238E27FC236}">
                <a16:creationId xmlns:a16="http://schemas.microsoft.com/office/drawing/2014/main" id="{B5851A44-ACD8-28F8-AA7F-50826F364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1783"/>
          <a:stretch/>
        </p:blipFill>
        <p:spPr bwMode="auto">
          <a:xfrm>
            <a:off x="5416819" y="345089"/>
            <a:ext cx="1358362" cy="19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030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마블 삼대장 인피니티 워 개봉 전 정리할래?(투표 필수) - YouTube">
            <a:extLst>
              <a:ext uri="{FF2B5EF4-FFF2-40B4-BE49-F238E27FC236}">
                <a16:creationId xmlns:a16="http://schemas.microsoft.com/office/drawing/2014/main" id="{783B00A0-117F-3199-F6D9-256F9555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70" y="1262280"/>
            <a:ext cx="9404059" cy="52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ngular 가이드">
            <a:extLst>
              <a:ext uri="{FF2B5EF4-FFF2-40B4-BE49-F238E27FC236}">
                <a16:creationId xmlns:a16="http://schemas.microsoft.com/office/drawing/2014/main" id="{0C42AF9E-0A01-36A2-25E0-22858C28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48" y="84580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Vue.js - 위키백과, 우리 모두의 백과사전">
            <a:extLst>
              <a:ext uri="{FF2B5EF4-FFF2-40B4-BE49-F238E27FC236}">
                <a16:creationId xmlns:a16="http://schemas.microsoft.com/office/drawing/2014/main" id="{64D9950D-D619-89ED-7B71-7B2431F4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96" y="1116085"/>
            <a:ext cx="1840684" cy="18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act : react-icons">
            <a:extLst>
              <a:ext uri="{FF2B5EF4-FFF2-40B4-BE49-F238E27FC236}">
                <a16:creationId xmlns:a16="http://schemas.microsoft.com/office/drawing/2014/main" id="{B5851A44-ACD8-28F8-AA7F-50826F364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1783"/>
          <a:stretch/>
        </p:blipFill>
        <p:spPr bwMode="auto">
          <a:xfrm>
            <a:off x="5416819" y="957485"/>
            <a:ext cx="1358362" cy="19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구글 - 나무위키">
            <a:extLst>
              <a:ext uri="{FF2B5EF4-FFF2-40B4-BE49-F238E27FC236}">
                <a16:creationId xmlns:a16="http://schemas.microsoft.com/office/drawing/2014/main" id="{FD0F1920-7A90-66A3-C5B8-701E9D4E7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194" y="239906"/>
            <a:ext cx="1898358" cy="71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Evan You – Medium">
            <a:extLst>
              <a:ext uri="{FF2B5EF4-FFF2-40B4-BE49-F238E27FC236}">
                <a16:creationId xmlns:a16="http://schemas.microsoft.com/office/drawing/2014/main" id="{3983FA8D-E7C6-0494-D3DB-25D6D737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81" y="75923"/>
            <a:ext cx="1045543" cy="10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Facebook - Wikipedia">
            <a:extLst>
              <a:ext uri="{FF2B5EF4-FFF2-40B4-BE49-F238E27FC236}">
                <a16:creationId xmlns:a16="http://schemas.microsoft.com/office/drawing/2014/main" id="{7BDE492B-E078-3E6B-09F7-4C473750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07" y="75923"/>
            <a:ext cx="2545183" cy="9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8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2" name="Picture 10" descr="선택 짤과 움짤 모음 - 짤봇">
            <a:extLst>
              <a:ext uri="{FF2B5EF4-FFF2-40B4-BE49-F238E27FC236}">
                <a16:creationId xmlns:a16="http://schemas.microsoft.com/office/drawing/2014/main" id="{2C9D0F9A-ED69-CD67-3179-27B7F59F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43" y="1457012"/>
            <a:ext cx="3401965" cy="511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Vue.js - 위키백과, 우리 모두의 백과사전">
            <a:extLst>
              <a:ext uri="{FF2B5EF4-FFF2-40B4-BE49-F238E27FC236}">
                <a16:creationId xmlns:a16="http://schemas.microsoft.com/office/drawing/2014/main" id="{407A0CDC-7166-B202-1E65-05CDFF63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481" y="1238832"/>
            <a:ext cx="813383" cy="8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act : react-icons">
            <a:extLst>
              <a:ext uri="{FF2B5EF4-FFF2-40B4-BE49-F238E27FC236}">
                <a16:creationId xmlns:a16="http://schemas.microsoft.com/office/drawing/2014/main" id="{896D1B0B-411C-C3FA-8C8A-3EB4E2572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1783"/>
          <a:stretch/>
        </p:blipFill>
        <p:spPr bwMode="auto">
          <a:xfrm>
            <a:off x="4703755" y="939916"/>
            <a:ext cx="958814" cy="14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19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vLog__[React]">
            <a:extLst>
              <a:ext uri="{FF2B5EF4-FFF2-40B4-BE49-F238E27FC236}">
                <a16:creationId xmlns:a16="http://schemas.microsoft.com/office/drawing/2014/main" id="{D226818B-F75E-0179-68B8-3D4F963F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6" y="971024"/>
            <a:ext cx="7889028" cy="42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60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일단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5555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E61513-1F62-9863-704B-79FF9DDF8413}"/>
              </a:ext>
            </a:extLst>
          </p:cNvPr>
          <p:cNvSpPr txBox="1"/>
          <p:nvPr/>
        </p:nvSpPr>
        <p:spPr>
          <a:xfrm>
            <a:off x="2372337" y="511620"/>
            <a:ext cx="74473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https://ko.reactjs.org/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C5C13-06DD-67D1-896D-B8069EE2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15" y="1804761"/>
            <a:ext cx="8564170" cy="3248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5AE4E1-355E-B3A5-430B-846C5308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15" y="1804761"/>
            <a:ext cx="856417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3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0B9D93-0E4D-A778-754B-9B3E12D5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885470"/>
            <a:ext cx="11869806" cy="508706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84BC371-3047-C6B6-8DE6-1CCFA320597D}"/>
              </a:ext>
            </a:extLst>
          </p:cNvPr>
          <p:cNvSpPr/>
          <p:nvPr/>
        </p:nvSpPr>
        <p:spPr>
          <a:xfrm rot="2297151">
            <a:off x="8878394" y="3116826"/>
            <a:ext cx="708383" cy="6243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33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2D5FDC-BEAA-E261-8966-91795938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1942892"/>
            <a:ext cx="961206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76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시작하기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폴더를 하나 만들어 봅시다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Index.html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하나 만들고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만듭시다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Index.html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사용해서 기본 코드 만들기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CDN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의 링크 연결 하기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Index.js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파일도 불러오기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! Defer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옵션 붙여서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Body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자식 요소로 하나의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선언하고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부여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21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사진 설명이 없습니다.">
            <a:extLst>
              <a:ext uri="{FF2B5EF4-FFF2-40B4-BE49-F238E27FC236}">
                <a16:creationId xmlns:a16="http://schemas.microsoft.com/office/drawing/2014/main" id="{AFFB4E51-F54B-4D4D-7C10-0A7B3BD65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42" y="274556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사진 설명이 없습니다.">
            <a:extLst>
              <a:ext uri="{FF2B5EF4-FFF2-40B4-BE49-F238E27FC236}">
                <a16:creationId xmlns:a16="http://schemas.microsoft.com/office/drawing/2014/main" id="{12B44BC4-35FE-FA19-72C4-1385D45F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9" y="20553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20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D705B-BA83-2B1C-C548-7F46F26120FD}"/>
              </a:ext>
            </a:extLst>
          </p:cNvPr>
          <p:cNvSpPr txBox="1"/>
          <p:nvPr/>
        </p:nvSpPr>
        <p:spPr>
          <a:xfrm>
            <a:off x="371475" y="297746"/>
            <a:ext cx="1153477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"https://unpkg.com/react@18/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/react.development.js"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"https://unpkg.com/react-dom@18/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/react-dom.development.js"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1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Index.js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 일단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코드를 한번 따라서 입력해 봅시다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0F67B-D67F-DE20-F9DA-A8C6DD6EC244}"/>
              </a:ext>
            </a:extLst>
          </p:cNvPr>
          <p:cNvSpPr txBox="1"/>
          <p:nvPr/>
        </p:nvSpPr>
        <p:spPr>
          <a:xfrm>
            <a:off x="790575" y="2101393"/>
            <a:ext cx="100393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import React from 'react';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import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from 'react-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함수형 컴포넌트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07792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JS,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DOM? REACT?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일단 보면</a:t>
            </a:r>
            <a:r>
              <a:rPr lang="en-US" altLang="ko-KR" dirty="0"/>
              <a:t>, JS </a:t>
            </a:r>
            <a:r>
              <a:rPr lang="ko-KR" altLang="en-US" dirty="0"/>
              <a:t>에서 </a:t>
            </a:r>
            <a:r>
              <a:rPr lang="en-US" altLang="ko-KR" dirty="0"/>
              <a:t>DOM </a:t>
            </a:r>
            <a:r>
              <a:rPr lang="ko-KR" altLang="en-US" dirty="0"/>
              <a:t>을 컨트롤 하는 코드와 비슷합니다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기본 </a:t>
            </a:r>
            <a:r>
              <a:rPr lang="en-US" altLang="ko-KR" dirty="0"/>
              <a:t>HTML </a:t>
            </a:r>
            <a:r>
              <a:rPr lang="ko-KR" altLang="en-US" dirty="0"/>
              <a:t>에서 부족 했던 점을 채우고자 </a:t>
            </a:r>
            <a:r>
              <a:rPr lang="en-US" altLang="ko-KR" dirty="0"/>
              <a:t>JS </a:t>
            </a:r>
            <a:r>
              <a:rPr lang="ko-KR" altLang="en-US" dirty="0"/>
              <a:t>가 나왔고</a:t>
            </a:r>
            <a:r>
              <a:rPr lang="en-US" altLang="ko-KR" dirty="0"/>
              <a:t>, JS</a:t>
            </a:r>
            <a:r>
              <a:rPr lang="ko-KR" altLang="en-US" dirty="0"/>
              <a:t> 의 부족한 점을 채우고자 나온 것이 </a:t>
            </a:r>
            <a:r>
              <a:rPr lang="en-US" altLang="ko-KR" dirty="0"/>
              <a:t>REACT </a:t>
            </a:r>
            <a:r>
              <a:rPr lang="ko-KR" altLang="en-US" dirty="0"/>
              <a:t>이기 때문 입니다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 에 몇몇 기능을 추가한 버전이라 생각하면 쉽습니다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BB0169-4B10-0E27-C508-2C0C089F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55" y="4345725"/>
            <a:ext cx="5114518" cy="21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07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More REACT!?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 </a:t>
            </a:r>
            <a:r>
              <a:rPr lang="ko-KR" altLang="en-US" dirty="0"/>
              <a:t>나중에 배울 개념을 약간 더해서 코드를 추가해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CE15-BFE3-5308-4ED4-55E090C9633E}"/>
              </a:ext>
            </a:extLst>
          </p:cNvPr>
          <p:cNvSpPr txBox="1"/>
          <p:nvPr/>
        </p:nvSpPr>
        <p:spPr>
          <a:xfrm>
            <a:off x="800100" y="2206336"/>
            <a:ext cx="95440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 isn't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269438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More REACT!?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클릭이 되면 버튼의 문구가 변경 되도록 수정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CE15-BFE3-5308-4ED4-55E090C9633E}"/>
              </a:ext>
            </a:extLst>
          </p:cNvPr>
          <p:cNvSpPr txBox="1"/>
          <p:nvPr/>
        </p:nvSpPr>
        <p:spPr>
          <a:xfrm>
            <a:off x="800100" y="2094369"/>
            <a:ext cx="95440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013078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REACT?!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뭔가 함수를 만들었는데 그림이 그려지네요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뭔가 함수를 이용해서 </a:t>
            </a:r>
            <a:r>
              <a:rPr lang="en-US" altLang="ko-KR" dirty="0"/>
              <a:t>HTML </a:t>
            </a:r>
            <a:r>
              <a:rPr lang="ko-KR" altLang="en-US" dirty="0"/>
              <a:t>요소를 그리고</a:t>
            </a:r>
            <a:r>
              <a:rPr lang="en-US" altLang="ko-KR" dirty="0"/>
              <a:t>, </a:t>
            </a:r>
            <a:r>
              <a:rPr lang="ko-KR" altLang="en-US" dirty="0"/>
              <a:t>그 것을 관리하려고 하는 듯 처럼 보이시나요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703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REACT?!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 함수가 아마도 컴포넌트가 될 것 같은 느낌이 오시죠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그런데 그전에 배워야 할 것이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Picture 2" descr="DOM vs Virtual DOM">
            <a:extLst>
              <a:ext uri="{FF2B5EF4-FFF2-40B4-BE49-F238E27FC236}">
                <a16:creationId xmlns:a16="http://schemas.microsoft.com/office/drawing/2014/main" id="{947E3544-DA1F-E4F6-0995-B92262E1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83" y="3144562"/>
            <a:ext cx="6069702" cy="314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0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상황을 가정해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방금 만든 코드를 약간 수정하여 아래와 같이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단순히 버튼의 문구를 바꾸는 것이 아니라</a:t>
            </a:r>
            <a:r>
              <a:rPr lang="en-US" altLang="ko-KR" dirty="0"/>
              <a:t>, </a:t>
            </a:r>
            <a:r>
              <a:rPr lang="ko-KR" altLang="en-US" dirty="0"/>
              <a:t>버튼 태그 안에 </a:t>
            </a:r>
            <a:r>
              <a:rPr lang="en-US" altLang="ko-KR" dirty="0">
                <a:solidFill>
                  <a:srgbClr val="00B050"/>
                </a:solidFill>
              </a:rPr>
              <a:t>&lt;div&gt;</a:t>
            </a:r>
            <a:r>
              <a:rPr lang="en-US" altLang="ko-KR" dirty="0"/>
              <a:t> </a:t>
            </a:r>
            <a:r>
              <a:rPr lang="ko-KR" altLang="en-US" dirty="0"/>
              <a:t>요소도 하나 넣고</a:t>
            </a:r>
            <a:r>
              <a:rPr lang="en-US" altLang="ko-KR" dirty="0"/>
              <a:t>,</a:t>
            </a:r>
            <a:r>
              <a:rPr lang="ko-KR" altLang="en-US" dirty="0"/>
              <a:t> 그 </a:t>
            </a:r>
            <a:r>
              <a:rPr lang="en-US" altLang="ko-KR" dirty="0">
                <a:solidFill>
                  <a:srgbClr val="00B050"/>
                </a:solidFill>
              </a:rPr>
              <a:t>&lt;div&gt;</a:t>
            </a:r>
            <a:r>
              <a:rPr lang="en-US" altLang="ko-KR" dirty="0"/>
              <a:t> </a:t>
            </a:r>
            <a:r>
              <a:rPr lang="ko-KR" altLang="en-US" dirty="0"/>
              <a:t>안에 </a:t>
            </a:r>
            <a:r>
              <a:rPr lang="en-US" altLang="ko-KR" dirty="0">
                <a:solidFill>
                  <a:srgbClr val="00B050"/>
                </a:solidFill>
              </a:rPr>
              <a:t>&lt;span&gt;</a:t>
            </a:r>
            <a:r>
              <a:rPr lang="en-US" altLang="ko-KR" dirty="0"/>
              <a:t> </a:t>
            </a:r>
            <a:r>
              <a:rPr lang="ko-KR" altLang="en-US" dirty="0"/>
              <a:t>태그의 </a:t>
            </a:r>
            <a:r>
              <a:rPr lang="en-US" altLang="ko-KR" dirty="0"/>
              <a:t>content </a:t>
            </a:r>
            <a:r>
              <a:rPr lang="ko-KR" altLang="en-US" dirty="0"/>
              <a:t>로 </a:t>
            </a:r>
            <a:r>
              <a:rPr lang="en-US" altLang="ko-KR" dirty="0"/>
              <a:t>text </a:t>
            </a:r>
            <a:r>
              <a:rPr lang="ko-KR" altLang="en-US" dirty="0"/>
              <a:t>를 넣어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085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144CC-5E89-2257-19A9-8D3892CD4B4F}"/>
              </a:ext>
            </a:extLst>
          </p:cNvPr>
          <p:cNvSpPr txBox="1"/>
          <p:nvPr/>
        </p:nvSpPr>
        <p:spPr>
          <a:xfrm>
            <a:off x="704849" y="541794"/>
            <a:ext cx="1033462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733226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김상중의 “그런데 말입니다”가 갖는 의미 - 시사저널">
            <a:extLst>
              <a:ext uri="{FF2B5EF4-FFF2-40B4-BE49-F238E27FC236}">
                <a16:creationId xmlns:a16="http://schemas.microsoft.com/office/drawing/2014/main" id="{76DE5894-0645-6642-3EF9-5D974787C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94" y="952500"/>
            <a:ext cx="840441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439DBB7-E447-C96C-30DA-A8E57EFB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79" y="184557"/>
            <a:ext cx="6096000" cy="34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15F5FE1-089B-44A4-45DF-969A158E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5BBDA2B-7C06-524D-35B1-6805F525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05" y="3282142"/>
            <a:ext cx="4766155" cy="35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8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E8EF81-68DD-BEA9-5531-CB0347A68845}"/>
              </a:ext>
            </a:extLst>
          </p:cNvPr>
          <p:cNvSpPr txBox="1"/>
          <p:nvPr/>
        </p:nvSpPr>
        <p:spPr>
          <a:xfrm>
            <a:off x="516587" y="1113308"/>
            <a:ext cx="1115882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pic>
        <p:nvPicPr>
          <p:cNvPr id="1026" name="Picture 2" descr="몰루 짤 내놔! | 유머 게시판 | RULIWEB">
            <a:extLst>
              <a:ext uri="{FF2B5EF4-FFF2-40B4-BE49-F238E27FC236}">
                <a16:creationId xmlns:a16="http://schemas.microsoft.com/office/drawing/2014/main" id="{00434828-3E6A-22E5-214A-5B3B7EEE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71" y="2867118"/>
            <a:ext cx="3809057" cy="380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7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이걸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쓰면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5335-B272-C965-B690-5662CD64CC67}"/>
              </a:ext>
            </a:extLst>
          </p:cNvPr>
          <p:cNvSpPr txBox="1"/>
          <p:nvPr/>
        </p:nvSpPr>
        <p:spPr>
          <a:xfrm>
            <a:off x="619125" y="1397675"/>
            <a:ext cx="7063628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)}"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  Hello, REACT world!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백수의 작곡법 3.인트로 : 네이버 블로그">
            <a:extLst>
              <a:ext uri="{FF2B5EF4-FFF2-40B4-BE49-F238E27FC236}">
                <a16:creationId xmlns:a16="http://schemas.microsoft.com/office/drawing/2014/main" id="{09415C8C-F9D6-C9BA-4776-F25860EF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61" y="3429000"/>
            <a:ext cx="4426814" cy="327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6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미스터 짜잔' 제프 카플란, 블리자드 퇴사 &lt; 해외G &lt; 기사본문 - 게임플">
            <a:extLst>
              <a:ext uri="{FF2B5EF4-FFF2-40B4-BE49-F238E27FC236}">
                <a16:creationId xmlns:a16="http://schemas.microsoft.com/office/drawing/2014/main" id="{68E1ED2B-9E6F-4F08-CBA8-34991635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25" y="661751"/>
            <a:ext cx="9824550" cy="55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ct JSX 문법">
            <a:extLst>
              <a:ext uri="{FF2B5EF4-FFF2-40B4-BE49-F238E27FC236}">
                <a16:creationId xmlns:a16="http://schemas.microsoft.com/office/drawing/2014/main" id="{69FA7DB1-602E-A0B5-CEDB-AE63B50B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595" y="3637795"/>
            <a:ext cx="3995411" cy="167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5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이것을 해결해 줄 겁니다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개발자들이 과거 </a:t>
            </a:r>
            <a:r>
              <a:rPr lang="en-US" altLang="ko-KR" dirty="0"/>
              <a:t>DOM </a:t>
            </a:r>
            <a:r>
              <a:rPr lang="ko-KR" altLang="en-US" dirty="0"/>
              <a:t>방식으로 </a:t>
            </a:r>
            <a:r>
              <a:rPr lang="en-US" altLang="ko-KR" dirty="0"/>
              <a:t>html </a:t>
            </a:r>
            <a:r>
              <a:rPr lang="ko-KR" altLang="en-US" dirty="0"/>
              <a:t>을 </a:t>
            </a:r>
            <a:r>
              <a:rPr lang="ko-KR" altLang="en-US" dirty="0" err="1"/>
              <a:t>그리다보니</a:t>
            </a:r>
            <a:r>
              <a:rPr lang="ko-KR" altLang="en-US" dirty="0"/>
              <a:t> 이게 바로바로 납득이 </a:t>
            </a:r>
            <a:r>
              <a:rPr lang="ko-KR" altLang="en-US" dirty="0" err="1"/>
              <a:t>안갔습니다</a:t>
            </a:r>
            <a:endParaRPr lang="en-US" altLang="ko-KR" dirty="0"/>
          </a:p>
          <a:p>
            <a:r>
              <a:rPr lang="ko-KR" altLang="en-US" dirty="0"/>
              <a:t>그래서 만든 문법이</a:t>
            </a:r>
            <a:r>
              <a:rPr lang="en-US" altLang="ko-KR" dirty="0"/>
              <a:t>! JSX(</a:t>
            </a:r>
            <a:r>
              <a:rPr lang="en-US" altLang="ko-KR" dirty="0" err="1"/>
              <a:t>Javascript</a:t>
            </a:r>
            <a:r>
              <a:rPr lang="en-US" altLang="ko-KR" dirty="0"/>
              <a:t> XML)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3554" name="Picture 2" descr="경인일보 : 조정석 '건축학개론' 납득이 비화 &quot;처음 영화찍는데… 연기의 신&quot;">
            <a:extLst>
              <a:ext uri="{FF2B5EF4-FFF2-40B4-BE49-F238E27FC236}">
                <a16:creationId xmlns:a16="http://schemas.microsoft.com/office/drawing/2014/main" id="{8CB379B5-AAF1-3454-B1F1-EFC68BB4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9" y="3705224"/>
            <a:ext cx="6037023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347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144CC-5E89-2257-19A9-8D3892CD4B4F}"/>
              </a:ext>
            </a:extLst>
          </p:cNvPr>
          <p:cNvSpPr txBox="1"/>
          <p:nvPr/>
        </p:nvSpPr>
        <p:spPr>
          <a:xfrm>
            <a:off x="542924" y="446544"/>
            <a:ext cx="1033462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8846869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24737-F04C-CCD7-8BEB-55336097865F}"/>
              </a:ext>
            </a:extLst>
          </p:cNvPr>
          <p:cNvSpPr txBox="1"/>
          <p:nvPr/>
        </p:nvSpPr>
        <p:spPr>
          <a:xfrm>
            <a:off x="619125" y="554921"/>
            <a:ext cx="965835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함수형 컴포넌트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56319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3BC7C495-6D01-76A2-5F4A-AC110DE3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48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 XML)</a:t>
            </a:r>
          </a:p>
        </p:txBody>
      </p:sp>
    </p:spTree>
    <p:extLst>
      <p:ext uri="{BB962C8B-B14F-4D97-AF65-F5344CB8AC3E}">
        <p14:creationId xmlns:p14="http://schemas.microsoft.com/office/powerpoint/2010/main" val="820865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Javascript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XML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 </a:t>
            </a:r>
            <a:r>
              <a:rPr lang="ko-KR" altLang="en-US" dirty="0"/>
              <a:t>에 </a:t>
            </a:r>
            <a:r>
              <a:rPr lang="en-US" altLang="ko-KR" dirty="0"/>
              <a:t>XML </a:t>
            </a:r>
            <a:r>
              <a:rPr lang="ko-KR" altLang="en-US" dirty="0"/>
              <a:t>을 추가한 문법입니다</a:t>
            </a:r>
            <a:endParaRPr lang="en-US" altLang="ko-KR" dirty="0"/>
          </a:p>
          <a:p>
            <a:r>
              <a:rPr lang="ko-KR" altLang="en-US" dirty="0"/>
              <a:t>보통 </a:t>
            </a:r>
            <a:r>
              <a:rPr lang="ko-KR" altLang="en-US" dirty="0" err="1"/>
              <a:t>리액트에서만</a:t>
            </a:r>
            <a:r>
              <a:rPr lang="ko-KR" altLang="en-US" dirty="0"/>
              <a:t> 사용됩니다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 구조를 </a:t>
            </a:r>
            <a:r>
              <a:rPr lang="en-US" altLang="ko-KR" dirty="0"/>
              <a:t>JS </a:t>
            </a:r>
            <a:r>
              <a:rPr lang="ko-KR" altLang="en-US" dirty="0"/>
              <a:t>에서도 사용이</a:t>
            </a:r>
            <a:r>
              <a:rPr lang="en-US" altLang="ko-KR" dirty="0"/>
              <a:t> </a:t>
            </a:r>
            <a:r>
              <a:rPr lang="ko-KR" altLang="en-US" dirty="0"/>
              <a:t>가능합니다</a:t>
            </a:r>
            <a:r>
              <a:rPr lang="en-US" altLang="ko-KR" dirty="0"/>
              <a:t>! </a:t>
            </a:r>
            <a:r>
              <a:rPr lang="ko-KR" altLang="en-US" dirty="0"/>
              <a:t>따라서 </a:t>
            </a:r>
            <a:r>
              <a:rPr lang="en-US" altLang="ko-KR" dirty="0"/>
              <a:t>JS </a:t>
            </a:r>
            <a:r>
              <a:rPr lang="ko-KR" altLang="en-US" dirty="0"/>
              <a:t>내부에서도 </a:t>
            </a:r>
            <a:r>
              <a:rPr lang="en-US" altLang="ko-KR" dirty="0"/>
              <a:t>HTML </a:t>
            </a:r>
            <a:r>
              <a:rPr lang="ko-KR" altLang="en-US" dirty="0"/>
              <a:t>을 짜듯 코드 구성이 가능해 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이를 읽기 위해서는 </a:t>
            </a:r>
            <a:r>
              <a:rPr lang="en-US" altLang="ko-KR" dirty="0"/>
              <a:t>Babel </a:t>
            </a:r>
            <a:r>
              <a:rPr lang="ko-KR" altLang="en-US" dirty="0"/>
              <a:t>이라는 컴파일러</a:t>
            </a:r>
            <a:r>
              <a:rPr lang="en-US" altLang="ko-KR" dirty="0"/>
              <a:t>(</a:t>
            </a:r>
            <a:r>
              <a:rPr lang="ko-KR" altLang="en-US" dirty="0"/>
              <a:t>번역기</a:t>
            </a:r>
            <a:r>
              <a:rPr lang="en-US" altLang="ko-KR" dirty="0"/>
              <a:t>)</a:t>
            </a:r>
            <a:r>
              <a:rPr lang="ko-KR" altLang="en-US" dirty="0"/>
              <a:t>가 필요합니다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048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</p:spTree>
    <p:extLst>
      <p:ext uri="{BB962C8B-B14F-4D97-AF65-F5344CB8AC3E}">
        <p14:creationId xmlns:p14="http://schemas.microsoft.com/office/powerpoint/2010/main" val="244187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F4C41B0E-38D6-46FE-F007-5897902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29" y="0"/>
            <a:ext cx="3425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D591B3C-2DA0-5E04-6951-592DAE5B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1993"/>
            <a:ext cx="4657068" cy="34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161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https://babeljs.io/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의 컴파일러 입니다</a:t>
            </a:r>
            <a:endParaRPr lang="en-US" altLang="ko-KR" dirty="0"/>
          </a:p>
          <a:p>
            <a:r>
              <a:rPr lang="ko-KR" altLang="en-US" dirty="0"/>
              <a:t>예전에 </a:t>
            </a:r>
            <a:r>
              <a:rPr lang="en-US" altLang="ko-KR" dirty="0"/>
              <a:t>ES6 </a:t>
            </a:r>
            <a:r>
              <a:rPr lang="ko-KR" altLang="en-US" dirty="0"/>
              <a:t>가 나오고나서 몇몇 브라우저가 </a:t>
            </a:r>
            <a:r>
              <a:rPr lang="en-US" altLang="ko-KR" dirty="0"/>
              <a:t>ES6</a:t>
            </a:r>
            <a:r>
              <a:rPr lang="ko-KR" altLang="en-US" dirty="0"/>
              <a:t>를 지원하지 않아서 </a:t>
            </a:r>
            <a:r>
              <a:rPr lang="en-US" altLang="ko-KR" dirty="0"/>
              <a:t>+ ES6 </a:t>
            </a:r>
            <a:r>
              <a:rPr lang="ko-KR" altLang="en-US" dirty="0"/>
              <a:t>문법과 </a:t>
            </a:r>
            <a:r>
              <a:rPr lang="en-US" altLang="ko-KR" dirty="0"/>
              <a:t>ES5 </a:t>
            </a:r>
            <a:r>
              <a:rPr lang="ko-KR" altLang="en-US" dirty="0"/>
              <a:t>문법의 충돌이 잦아서 </a:t>
            </a:r>
            <a:r>
              <a:rPr lang="en-US" altLang="ko-KR" dirty="0"/>
              <a:t>ES6 </a:t>
            </a:r>
            <a:r>
              <a:rPr lang="ko-KR" altLang="en-US" dirty="0"/>
              <a:t>문법을 </a:t>
            </a:r>
            <a:r>
              <a:rPr lang="en-US" altLang="ko-KR" dirty="0"/>
              <a:t>ES5 </a:t>
            </a:r>
            <a:r>
              <a:rPr lang="ko-KR" altLang="en-US" dirty="0"/>
              <a:t>문법으로 변환해 주던 기능을 하던 친구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예전 이름이 </a:t>
            </a:r>
            <a:r>
              <a:rPr lang="en-US" altLang="ko-KR" dirty="0"/>
              <a:t>Six to Five </a:t>
            </a:r>
            <a:r>
              <a:rPr lang="ko-KR" altLang="en-US" dirty="0"/>
              <a:t>였었죠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3530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요즘은 </a:t>
            </a:r>
            <a:r>
              <a:rPr lang="en-US" altLang="ko-KR" dirty="0"/>
              <a:t>ES6 </a:t>
            </a:r>
            <a:r>
              <a:rPr lang="ko-KR" altLang="en-US" dirty="0"/>
              <a:t>는 브라우저 레벨에서 지원을 많이 </a:t>
            </a:r>
            <a:r>
              <a:rPr lang="ko-KR" altLang="en-US" dirty="0" err="1"/>
              <a:t>하다보니</a:t>
            </a:r>
            <a:r>
              <a:rPr lang="en-US" altLang="ko-KR" dirty="0"/>
              <a:t>,</a:t>
            </a:r>
            <a:r>
              <a:rPr lang="ko-KR" altLang="en-US" dirty="0"/>
              <a:t> 다른 추가적인 언어들에 대한 컴파일러 역할을 많이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그중 대표적인 것이 </a:t>
            </a:r>
            <a:r>
              <a:rPr lang="en-US" altLang="ko-KR" dirty="0"/>
              <a:t>REACT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9313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웃긴짤 병맛짤 카톡짤 재밌는 짤방모음 대방출:) : 네이버 블로그">
            <a:extLst>
              <a:ext uri="{FF2B5EF4-FFF2-40B4-BE49-F238E27FC236}">
                <a16:creationId xmlns:a16="http://schemas.microsoft.com/office/drawing/2014/main" id="{1DB1B064-0860-3CA1-4621-9424841A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01" y="2544049"/>
            <a:ext cx="34480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64ACEE7-3190-8EDC-3BF4-5A7A467B5934}"/>
              </a:ext>
            </a:extLst>
          </p:cNvPr>
          <p:cNvSpPr/>
          <p:nvPr/>
        </p:nvSpPr>
        <p:spPr>
          <a:xfrm>
            <a:off x="5523723" y="289249"/>
            <a:ext cx="4935893" cy="43760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리액트를</a:t>
            </a:r>
            <a:r>
              <a:rPr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시작하려면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……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추가하기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Index.html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파일에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20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&lt;div&gt;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추가하기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JSX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문법 사용을 위한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Babel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추가하기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71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2243568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2A1481-3373-4C0E-152C-4DCC20AA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6" y="1776162"/>
            <a:ext cx="9612066" cy="359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5919B-E3A1-CE72-AF08-42E83B4CF7F5}"/>
              </a:ext>
            </a:extLst>
          </p:cNvPr>
          <p:cNvSpPr txBox="1"/>
          <p:nvPr/>
        </p:nvSpPr>
        <p:spPr>
          <a:xfrm>
            <a:off x="1702593" y="777359"/>
            <a:ext cx="8786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https://ko.reactjs.org/docs/create-a-new-react-app.html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745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이러한 귀찮음을 이해하고 있는 </a:t>
            </a:r>
            <a:r>
              <a:rPr lang="en-US" altLang="ko-KR" dirty="0"/>
              <a:t>Facebook </a:t>
            </a:r>
            <a:r>
              <a:rPr lang="ko-KR" altLang="en-US" dirty="0"/>
              <a:t>이 만든 </a:t>
            </a:r>
            <a:r>
              <a:rPr lang="en-US" altLang="ko-KR" dirty="0">
                <a:solidFill>
                  <a:schemeClr val="accent2"/>
                </a:solidFill>
              </a:rPr>
              <a:t>create-react-app</a:t>
            </a:r>
            <a:r>
              <a:rPr lang="en-US" altLang="ko-KR" dirty="0"/>
              <a:t> </a:t>
            </a:r>
            <a:r>
              <a:rPr lang="ko-KR" altLang="en-US" dirty="0"/>
              <a:t>이란 명령어를 사용해서 </a:t>
            </a:r>
            <a:r>
              <a:rPr lang="en-US" altLang="ko-KR" dirty="0"/>
              <a:t>react app </a:t>
            </a:r>
            <a:r>
              <a:rPr lang="ko-KR" altLang="en-US" dirty="0"/>
              <a:t>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 app </a:t>
            </a:r>
            <a:r>
              <a:rPr lang="ko-KR" altLang="en-US" dirty="0"/>
              <a:t>을 만들 폴더로 이동 합시다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Npx</a:t>
            </a:r>
            <a:r>
              <a:rPr lang="en-US" altLang="ko-KR" dirty="0">
                <a:solidFill>
                  <a:srgbClr val="0070C0"/>
                </a:solidFill>
              </a:rPr>
              <a:t> create-react-app</a:t>
            </a:r>
            <a:r>
              <a:rPr lang="en-US" altLang="ko-KR" dirty="0"/>
              <a:t> </a:t>
            </a:r>
            <a:r>
              <a:rPr lang="ko-KR" altLang="en-US" dirty="0"/>
              <a:t>원하는 앱 이름</a:t>
            </a:r>
            <a:endParaRPr lang="en-US" altLang="ko-KR" dirty="0"/>
          </a:p>
          <a:p>
            <a:r>
              <a:rPr lang="ko-KR" altLang="en-US" dirty="0"/>
              <a:t>입력하신 앱 이름으로 폴더가 생기니 그 부분 유의 하세요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898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 설치면 시간이 걸릴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3050F3-BF9A-911D-0C60-5DEB5D8D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58" y="2166782"/>
            <a:ext cx="6982872" cy="27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713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설치가 완료 되면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r>
              <a:rPr lang="en-US" altLang="ko-KR" dirty="0"/>
              <a:t>3000</a:t>
            </a:r>
            <a:r>
              <a:rPr lang="ko-KR" altLang="en-US" dirty="0"/>
              <a:t>번 포트에서 알아서 실행이 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350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2F99E-2765-E52E-1060-9C678E65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00" y="447259"/>
            <a:ext cx="680179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57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NPM?</a:t>
            </a:r>
          </a:p>
        </p:txBody>
      </p:sp>
    </p:spTree>
    <p:extLst>
      <p:ext uri="{BB962C8B-B14F-4D97-AF65-F5344CB8AC3E}">
        <p14:creationId xmlns:p14="http://schemas.microsoft.com/office/powerpoint/2010/main" val="329401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0967F00-74BC-A478-3D0E-E6E4BA96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77" y="117446"/>
            <a:ext cx="3977590" cy="29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593837D-E876-F1EC-B5D7-DBE93485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73" y="3101675"/>
            <a:ext cx="4740988" cy="35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F746D65-E752-6362-8C2A-C41A6457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1222585"/>
            <a:ext cx="4078307" cy="543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907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NPX 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2"/>
                </a:solidFill>
              </a:rPr>
              <a:t>N</a:t>
            </a:r>
            <a:r>
              <a:rPr lang="en-US" altLang="ko-KR" dirty="0"/>
              <a:t>ode </a:t>
            </a:r>
            <a:r>
              <a:rPr lang="en-US" altLang="ko-KR" dirty="0">
                <a:solidFill>
                  <a:schemeClr val="accent2"/>
                </a:solidFill>
              </a:rPr>
              <a:t>P</a:t>
            </a:r>
            <a:r>
              <a:rPr lang="en-US" altLang="ko-KR" dirty="0"/>
              <a:t>ackage </a:t>
            </a:r>
            <a:r>
              <a:rPr lang="en-US" altLang="ko-KR" dirty="0" err="1"/>
              <a:t>e</a:t>
            </a:r>
            <a:r>
              <a:rPr lang="en-US" altLang="ko-KR" dirty="0" err="1">
                <a:solidFill>
                  <a:schemeClr val="accent2"/>
                </a:solidFill>
              </a:rPr>
              <a:t>X</a:t>
            </a:r>
            <a:r>
              <a:rPr lang="en-US" altLang="ko-KR" dirty="0" err="1"/>
              <a:t>ute</a:t>
            </a:r>
            <a:r>
              <a:rPr lang="en-US" altLang="ko-KR" dirty="0"/>
              <a:t> </a:t>
            </a:r>
            <a:r>
              <a:rPr lang="ko-KR" altLang="en-US" dirty="0"/>
              <a:t>를 뜻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Node </a:t>
            </a:r>
            <a:r>
              <a:rPr lang="ko-KR" altLang="en-US" dirty="0"/>
              <a:t>실행을 위한 명령어이며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과는 달리 최신 버전의 패키지를 임시로 설치해서 실행하는 용도로 사용됩니다</a:t>
            </a:r>
            <a:endParaRPr lang="en-US" altLang="ko-KR" dirty="0"/>
          </a:p>
          <a:p>
            <a:r>
              <a:rPr lang="ko-KR" altLang="en-US" dirty="0"/>
              <a:t>한번만 임시로 설치해서 해당 </a:t>
            </a:r>
            <a:r>
              <a:rPr lang="en-US" altLang="ko-KR" dirty="0"/>
              <a:t>Node </a:t>
            </a:r>
            <a:r>
              <a:rPr lang="ko-KR" altLang="en-US" dirty="0"/>
              <a:t>를 실행시키고 사라집니다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의존성이 없어서 다른 </a:t>
            </a:r>
            <a:r>
              <a:rPr lang="en-US" altLang="ko-KR" dirty="0"/>
              <a:t>Node.js </a:t>
            </a:r>
            <a:r>
              <a:rPr lang="ko-KR" altLang="en-US" dirty="0"/>
              <a:t>버전으로 이동도 가능하고 좀 더 자유로운 코드 공유가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29563948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또한 한번만 쓰고 마는 코드 </a:t>
            </a:r>
            <a:r>
              <a:rPr lang="en-US" altLang="ko-KR" dirty="0"/>
              <a:t>Create-react-app </a:t>
            </a:r>
            <a:r>
              <a:rPr lang="ko-KR" altLang="en-US" dirty="0"/>
              <a:t>같은 경우에 유용합니다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를 위해서 많은 패키지가 필요하지만 </a:t>
            </a:r>
            <a:r>
              <a:rPr lang="ko-KR" altLang="en-US" dirty="0" err="1"/>
              <a:t>그럴때마다</a:t>
            </a:r>
            <a:r>
              <a:rPr lang="ko-KR" altLang="en-US" dirty="0"/>
              <a:t> </a:t>
            </a:r>
            <a:r>
              <a:rPr lang="en-US" altLang="ko-KR" dirty="0"/>
              <a:t>Local </a:t>
            </a:r>
            <a:r>
              <a:rPr lang="ko-KR" altLang="en-US" dirty="0"/>
              <a:t>에 그런 패키지를 전부 설치하면 낭비가 심하겠죠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그래서 한번만 설치하고 할 일이 끝나면 삭제되어 사라집니다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007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폴더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살펴보기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2342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Package.json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84E5-D112-03A8-45F2-139BB0A123AA}"/>
              </a:ext>
            </a:extLst>
          </p:cNvPr>
          <p:cNvSpPr txBox="1"/>
          <p:nvPr/>
        </p:nvSpPr>
        <p:spPr>
          <a:xfrm>
            <a:off x="609600" y="1438692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"@testing-library/jest-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"^5.16.5"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"^13.4.0"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"@testing-library/user-event"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"^13.5.0"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"react-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"react-scripts"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"5.0.1"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"web-vitals"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"^2.1.4"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"build"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build"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"eject"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eject"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31377294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032436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AC9DA-4022-1809-B578-CCF96DB0E2CC}"/>
              </a:ext>
            </a:extLst>
          </p:cNvPr>
          <p:cNvSpPr txBox="1"/>
          <p:nvPr/>
        </p:nvSpPr>
        <p:spPr>
          <a:xfrm>
            <a:off x="657225" y="1422470"/>
            <a:ext cx="99822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need to enable JavaScript to run this app.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1195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0611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320B9A-CACA-DDC2-BC7F-AB851B3B1D96}"/>
              </a:ext>
            </a:extLst>
          </p:cNvPr>
          <p:cNvSpPr txBox="1"/>
          <p:nvPr/>
        </p:nvSpPr>
        <p:spPr>
          <a:xfrm>
            <a:off x="619124" y="1439972"/>
            <a:ext cx="1001077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/client'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'./index.css'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C46AB75-9897-15BA-D700-61BFBD53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Index.js</a:t>
            </a:r>
          </a:p>
        </p:txBody>
      </p:sp>
    </p:spTree>
    <p:extLst>
      <p:ext uri="{BB962C8B-B14F-4D97-AF65-F5344CB8AC3E}">
        <p14:creationId xmlns:p14="http://schemas.microsoft.com/office/powerpoint/2010/main" val="1159763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02CD0-6B81-0569-74BA-7FEA707384B8}"/>
              </a:ext>
            </a:extLst>
          </p:cNvPr>
          <p:cNvSpPr txBox="1"/>
          <p:nvPr/>
        </p:nvSpPr>
        <p:spPr>
          <a:xfrm>
            <a:off x="510988" y="1328391"/>
            <a:ext cx="9363075" cy="54784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"App-header"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"App-logo"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Edit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/App.js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save to reload.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"App-link"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"https://reactjs.org"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noopener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Learn React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1CCA19D-2646-D0D2-1E5C-86046212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20691118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2F99E-2765-E52E-1060-9C678E65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00" y="447259"/>
            <a:ext cx="680179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6923</Words>
  <Application>Microsoft Office PowerPoint</Application>
  <PresentationFormat>와이드스크린</PresentationFormat>
  <Paragraphs>1098</Paragraphs>
  <Slides>230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230</vt:i4>
      </vt:variant>
    </vt:vector>
  </HeadingPairs>
  <TitlesOfParts>
    <vt:vector size="239" baseType="lpstr">
      <vt:lpstr>Mosk Bold 700</vt:lpstr>
      <vt:lpstr>나눔스퀘어 Bold</vt:lpstr>
      <vt:lpstr>Consolas</vt:lpstr>
      <vt:lpstr>나눔스퀘어 ExtraBold</vt:lpstr>
      <vt:lpstr>Arial</vt:lpstr>
      <vt:lpstr>맑은 고딕</vt:lpstr>
      <vt:lpstr>강한공군체 Medium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리액트 시작하기!</vt:lpstr>
      <vt:lpstr>PowerPoint 프레젠테이션</vt:lpstr>
      <vt:lpstr>Index.js</vt:lpstr>
      <vt:lpstr>JS, DOM? REACT?</vt:lpstr>
      <vt:lpstr>More REACT!?</vt:lpstr>
      <vt:lpstr>More REACT!?</vt:lpstr>
      <vt:lpstr>REACT?!</vt:lpstr>
      <vt:lpstr>REACT?!</vt:lpstr>
      <vt:lpstr>자 이러한 상황을 가정해 봅시다!</vt:lpstr>
      <vt:lpstr>PowerPoint 프레젠테이션</vt:lpstr>
      <vt:lpstr>PowerPoint 프레젠테이션</vt:lpstr>
      <vt:lpstr>PowerPoint 프레젠테이션</vt:lpstr>
      <vt:lpstr>그런데 이걸 HTML로 쓰면!?</vt:lpstr>
      <vt:lpstr>PowerPoint 프레젠테이션</vt:lpstr>
      <vt:lpstr>JSX 가 이것을 해결해 줄 겁니다!</vt:lpstr>
      <vt:lpstr>PowerPoint 프레젠테이션</vt:lpstr>
      <vt:lpstr>PowerPoint 프레젠테이션</vt:lpstr>
      <vt:lpstr>PowerPoint 프레젠테이션</vt:lpstr>
      <vt:lpstr>PowerPoint 프레젠테이션</vt:lpstr>
      <vt:lpstr>Javascript XML</vt:lpstr>
      <vt:lpstr>PowerPoint 프레젠테이션</vt:lpstr>
      <vt:lpstr>Babel</vt:lpstr>
      <vt:lpstr>Babel</vt:lpstr>
      <vt:lpstr>PowerPoint 프레젠테이션</vt:lpstr>
      <vt:lpstr>PowerPoint 프레젠테이션</vt:lpstr>
      <vt:lpstr>PowerPoint 프레젠테이션</vt:lpstr>
      <vt:lpstr>Create-react-app</vt:lpstr>
      <vt:lpstr>Create-react-app</vt:lpstr>
      <vt:lpstr>Create-react-app</vt:lpstr>
      <vt:lpstr>PowerPoint 프레젠테이션</vt:lpstr>
      <vt:lpstr>PowerPoint 프레젠테이션</vt:lpstr>
      <vt:lpstr>NPX?</vt:lpstr>
      <vt:lpstr>NPX?</vt:lpstr>
      <vt:lpstr>PowerPoint 프레젠테이션</vt:lpstr>
      <vt:lpstr>Package.json</vt:lpstr>
      <vt:lpstr>PowerPoint 프레젠테이션</vt:lpstr>
      <vt:lpstr>Index.html</vt:lpstr>
      <vt:lpstr>PowerPoint 프레젠테이션</vt:lpstr>
      <vt:lpstr>Index.js</vt:lpstr>
      <vt:lpstr>app.js</vt:lpstr>
      <vt:lpstr>PowerPoint 프레젠테이션</vt:lpstr>
      <vt:lpstr>PowerPoint 프레젠테이션</vt:lpstr>
      <vt:lpstr>PowerPoint 프레젠테이션</vt:lpstr>
      <vt:lpstr>그림 요소와 기능 요소를 합치자!</vt:lpstr>
      <vt:lpstr>PowerPoint 프레젠테이션</vt:lpstr>
      <vt:lpstr>그림 요소와 기능 요소를 합치자!</vt:lpstr>
      <vt:lpstr>PowerPoint 프레젠테이션</vt:lpstr>
      <vt:lpstr>PowerPoint 프레젠테이션</vt:lpstr>
      <vt:lpstr>물론~!</vt:lpstr>
      <vt:lpstr>PowerPoint 프레젠테이션</vt:lpstr>
      <vt:lpstr>PowerPoint 프레젠테이션</vt:lpstr>
      <vt:lpstr>JSX 는 결국 JS 로 번역이 되므로~!</vt:lpstr>
      <vt:lpstr>PowerPoint 프레젠테이션</vt:lpstr>
      <vt:lpstr>class  className</vt:lpstr>
      <vt:lpstr>PowerPoint 프레젠테이션</vt:lpstr>
      <vt:lpstr>JSX 를 쓰면 데이터 바인딩이 쉬워 집니다~!</vt:lpstr>
      <vt:lpstr>JSX 를 쓰면 데이터 바인딩이 쉬워 집니다~!</vt:lpstr>
      <vt:lpstr>함수 넣기!</vt:lpstr>
      <vt:lpstr>함수 넣기!</vt:lpstr>
      <vt:lpstr>이미지는!?</vt:lpstr>
      <vt:lpstr>어디든지 가능!?</vt:lpstr>
      <vt:lpstr>PowerPoint 프레젠테이션</vt:lpstr>
      <vt:lpstr>인라인 스타일 적용하기</vt:lpstr>
      <vt:lpstr>하지만~!</vt:lpstr>
      <vt:lpstr>설마 인라인 스타일도?</vt:lpstr>
      <vt:lpstr>그렇다면!? </vt:lpstr>
      <vt:lpstr>PowerPoint 프레젠테이션</vt:lpstr>
      <vt:lpstr>PowerPoint 프레젠테이션</vt:lpstr>
      <vt:lpstr>kebob-case to camelCase</vt:lpstr>
      <vt:lpstr>kebob-case to camelCase</vt:lpstr>
      <vt:lpstr>PowerPoint 프레젠테이션</vt:lpstr>
      <vt:lpstr>onclick?</vt:lpstr>
      <vt:lpstr>기존의 JS</vt:lpstr>
      <vt:lpstr>리액트!</vt:lpstr>
      <vt:lpstr>리액트!</vt:lpstr>
      <vt:lpstr>함수 선언해서 전달하기!</vt:lpstr>
      <vt:lpstr>PowerPoint 프레젠테이션</vt:lpstr>
      <vt:lpstr>함수 호출이 아닌 경우라면!?</vt:lpstr>
      <vt:lpstr>PowerPoint 프레젠테이션</vt:lpstr>
      <vt:lpstr>실습, JSX 문법 활용하기!</vt:lpstr>
      <vt:lpstr>실습, JSX 문법 활용하기!</vt:lpstr>
      <vt:lpstr>PowerPoint 프레젠테이션</vt:lpstr>
      <vt:lpstr>Webpack </vt:lpstr>
      <vt:lpstr>PowerPoint 프레젠테이션</vt:lpstr>
      <vt:lpstr>Webpack </vt:lpstr>
      <vt:lpstr>PowerPoint 프레젠테이션</vt:lpstr>
      <vt:lpstr>PowerPoint 프레젠테이션</vt:lpstr>
      <vt:lpstr>PowerPoint 프레젠테이션</vt:lpstr>
      <vt:lpstr>PowerPoint 프레젠테이션</vt:lpstr>
      <vt:lpstr>1.7M!?????</vt:lpstr>
      <vt:lpstr>1.7M!?????</vt:lpstr>
      <vt:lpstr>PowerPoint 프레젠테이션</vt:lpstr>
      <vt:lpstr>빌드 하기</vt:lpstr>
      <vt:lpstr>빌드 결과물 확인</vt:lpstr>
      <vt:lpstr>빌드 결과물 확인</vt:lpstr>
      <vt:lpstr>빌드 결과물 확인</vt:lpstr>
      <vt:lpstr>PowerPoint 프레젠테이션</vt:lpstr>
      <vt:lpstr>PowerPoint 프레젠테이션</vt:lpstr>
      <vt:lpstr>PowerPoint 프레젠테이션</vt:lpstr>
      <vt:lpstr>Component</vt:lpstr>
      <vt:lpstr>Component</vt:lpstr>
      <vt:lpstr>PowerPoint 프레젠테이션</vt:lpstr>
      <vt:lpstr>Component</vt:lpstr>
      <vt:lpstr>새로운 Component 만들기</vt:lpstr>
      <vt:lpstr>새로운 Component 삽입!</vt:lpstr>
      <vt:lpstr>Error 발생!</vt:lpstr>
      <vt:lpstr>PascalCase 로 변경</vt:lpstr>
      <vt:lpstr>PowerPoint 프레젠테이션</vt:lpstr>
      <vt:lpstr>Component 의 종류!</vt:lpstr>
      <vt:lpstr>클래스형 컴포넌트</vt:lpstr>
      <vt:lpstr>PowerPoint 프레젠테이션</vt:lpstr>
      <vt:lpstr>함수형 컴포넌트</vt:lpstr>
      <vt:lpstr>PowerPoint 프레젠테이션</vt:lpstr>
      <vt:lpstr>함수형 컴포넌트를 클래스형 컴포넌트로!</vt:lpstr>
      <vt:lpstr>PowerPoint 프레젠테이션</vt:lpstr>
      <vt:lpstr>컴포넌트는 꼭 파일로 분리할 필요는 없습니다!</vt:lpstr>
      <vt:lpstr>실습, 컴포넌트 만들기</vt:lpstr>
      <vt:lpstr>PowerPoint 프레젠테이션</vt:lpstr>
      <vt:lpstr>기존 JS 에서는</vt:lpstr>
      <vt:lpstr>Strict!</vt:lpstr>
      <vt:lpstr>PowerPoint 프레젠테이션</vt:lpstr>
      <vt:lpstr>State</vt:lpstr>
      <vt:lpstr>PowerPoint 프레젠테이션</vt:lpstr>
      <vt:lpstr>State 체험하기!</vt:lpstr>
      <vt:lpstr>State 체험하기!</vt:lpstr>
      <vt:lpstr>State 체험하기!</vt:lpstr>
      <vt:lpstr>State 체험하기!</vt:lpstr>
      <vt:lpstr>PowerPoint 프레젠테이션</vt:lpstr>
      <vt:lpstr>State 체험하기!</vt:lpstr>
      <vt:lpstr>PowerPoint 프레젠테이션</vt:lpstr>
      <vt:lpstr>useState</vt:lpstr>
      <vt:lpstr>PowerPoint 프레젠테이션</vt:lpstr>
      <vt:lpstr>useState</vt:lpstr>
      <vt:lpstr>useState 문법!</vt:lpstr>
      <vt:lpstr>PowerPoint 프레젠테이션</vt:lpstr>
      <vt:lpstr>useState 동작 원리</vt:lpstr>
      <vt:lpstr>useState 동작 원리</vt:lpstr>
      <vt:lpstr>그럼 이런 코드도 한번 봅시다~!</vt:lpstr>
      <vt:lpstr>그럼 이런 코드도 한번 봅시다~!</vt:lpstr>
      <vt:lpstr>PowerPoint 프레젠테이션</vt:lpstr>
      <vt:lpstr>PowerPoint 프레젠테이션</vt:lpstr>
      <vt:lpstr>상태 변경 함수는 꼭 함수 정의를 하고 사용!</vt:lpstr>
      <vt:lpstr>PowerPoint 프레젠테이션</vt:lpstr>
      <vt:lpstr>요렇게 쓰세요!</vt:lpstr>
      <vt:lpstr>요렇게 쓰세요!</vt:lpstr>
      <vt:lpstr>PowerPoint 프레젠테이션</vt:lpstr>
      <vt:lpstr>우리가 만들 것은~</vt:lpstr>
      <vt:lpstr>PowerPoint 프레젠테이션</vt:lpstr>
      <vt:lpstr>실습, 좋아요 버튼 만들기!</vt:lpstr>
      <vt:lpstr>PowerPoint 프레젠테이션</vt:lpstr>
      <vt:lpstr>클래스형 컴포넌트의 State</vt:lpstr>
      <vt:lpstr>PowerPoint 프레젠테이션</vt:lpstr>
      <vt:lpstr>PowerPoint 프레젠테이션</vt:lpstr>
      <vt:lpstr>함수형 컴포넌트의 State</vt:lpstr>
      <vt:lpstr>PowerPoint 프레젠테이션</vt:lpstr>
      <vt:lpstr>State 와 변수!</vt:lpstr>
      <vt:lpstr>PowerPoint 프레젠테이션</vt:lpstr>
      <vt:lpstr>State!?</vt:lpstr>
      <vt:lpstr>PowerPoint 프레젠테이션</vt:lpstr>
      <vt:lpstr>객체 또는 배열을 State 로 사용!</vt:lpstr>
      <vt:lpstr>객체 또는 배열을 State 로 사용!</vt:lpstr>
      <vt:lpstr>PowerPoint 프레젠테이션</vt:lpstr>
      <vt:lpstr>PowerPoint 프레젠테이션</vt:lpstr>
      <vt:lpstr>PowerPoint 프레젠테이션</vt:lpstr>
      <vt:lpstr>객체 또는 배열을 State 로 사용!</vt:lpstr>
      <vt:lpstr>객체 또는 배열을 State 로 사용!</vt:lpstr>
      <vt:lpstr>객체 또는 배열을 State 로 사용!</vt:lpstr>
      <vt:lpstr>객체 또는 배열을 State 로 사용!</vt:lpstr>
      <vt:lpstr>PowerPoint 프레젠테이션</vt:lpstr>
      <vt:lpstr>PowerPoint 프레젠테이션</vt:lpstr>
      <vt:lpstr>결론!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tetz@spreatics.com</cp:lastModifiedBy>
  <cp:revision>62</cp:revision>
  <dcterms:created xsi:type="dcterms:W3CDTF">2022-05-29T13:34:07Z</dcterms:created>
  <dcterms:modified xsi:type="dcterms:W3CDTF">2023-01-03T01:45:39Z</dcterms:modified>
</cp:coreProperties>
</file>